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9">
  <p:sldMasterIdLst>
    <p:sldMasterId id="2147483648" r:id="rId1"/>
  </p:sldMasterIdLst>
  <p:notesMasterIdLst>
    <p:notesMasterId r:id="rId20"/>
  </p:notesMasterIdLst>
  <p:sldIdLst>
    <p:sldId id="538" r:id="rId3"/>
    <p:sldId id="539" r:id="rId4"/>
    <p:sldId id="540" r:id="rId5"/>
    <p:sldId id="312" r:id="rId6"/>
    <p:sldId id="563" r:id="rId7"/>
    <p:sldId id="564" r:id="rId8"/>
    <p:sldId id="565" r:id="rId9"/>
    <p:sldId id="604" r:id="rId10"/>
    <p:sldId id="566" r:id="rId11"/>
    <p:sldId id="567" r:id="rId12"/>
    <p:sldId id="606" r:id="rId13"/>
    <p:sldId id="607" r:id="rId14"/>
    <p:sldId id="569" r:id="rId15"/>
    <p:sldId id="570" r:id="rId16"/>
    <p:sldId id="571" r:id="rId17"/>
    <p:sldId id="572" r:id="rId18"/>
    <p:sldId id="576" r:id="rId19"/>
    <p:sldId id="575" r:id="rId21"/>
    <p:sldId id="577" r:id="rId22"/>
    <p:sldId id="603" r:id="rId23"/>
    <p:sldId id="605" r:id="rId24"/>
    <p:sldId id="543" r:id="rId25"/>
    <p:sldId id="544" r:id="rId26"/>
    <p:sldId id="545" r:id="rId27"/>
    <p:sldId id="546" r:id="rId28"/>
    <p:sldId id="578" r:id="rId29"/>
    <p:sldId id="579" r:id="rId30"/>
    <p:sldId id="580" r:id="rId31"/>
    <p:sldId id="581" r:id="rId32"/>
    <p:sldId id="582" r:id="rId33"/>
    <p:sldId id="547" r:id="rId34"/>
    <p:sldId id="602" r:id="rId35"/>
    <p:sldId id="548" r:id="rId36"/>
    <p:sldId id="550" r:id="rId37"/>
    <p:sldId id="552" r:id="rId38"/>
    <p:sldId id="554" r:id="rId39"/>
    <p:sldId id="585" r:id="rId40"/>
    <p:sldId id="586" r:id="rId41"/>
    <p:sldId id="588" r:id="rId42"/>
    <p:sldId id="593" r:id="rId43"/>
    <p:sldId id="594" r:id="rId44"/>
    <p:sldId id="595" r:id="rId45"/>
    <p:sldId id="596" r:id="rId46"/>
    <p:sldId id="597" r:id="rId47"/>
    <p:sldId id="598" r:id="rId48"/>
    <p:sldId id="599" r:id="rId49"/>
    <p:sldId id="600" r:id="rId50"/>
    <p:sldId id="54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7D873D1-BD72-4BE9-BAA8-23437E838C21}">
          <p14:sldIdLst>
            <p14:sldId id="538"/>
            <p14:sldId id="539"/>
            <p14:sldId id="540"/>
            <p14:sldId id="312"/>
            <p14:sldId id="563"/>
            <p14:sldId id="564"/>
            <p14:sldId id="565"/>
            <p14:sldId id="604"/>
            <p14:sldId id="566"/>
            <p14:sldId id="567"/>
            <p14:sldId id="606"/>
            <p14:sldId id="607"/>
            <p14:sldId id="569"/>
            <p14:sldId id="570"/>
            <p14:sldId id="571"/>
            <p14:sldId id="572"/>
            <p14:sldId id="576"/>
            <p14:sldId id="575"/>
            <p14:sldId id="577"/>
            <p14:sldId id="603"/>
            <p14:sldId id="605"/>
            <p14:sldId id="543"/>
            <p14:sldId id="544"/>
            <p14:sldId id="545"/>
            <p14:sldId id="546"/>
            <p14:sldId id="578"/>
            <p14:sldId id="579"/>
            <p14:sldId id="580"/>
            <p14:sldId id="581"/>
            <p14:sldId id="582"/>
            <p14:sldId id="547"/>
            <p14:sldId id="602"/>
            <p14:sldId id="548"/>
            <p14:sldId id="550"/>
            <p14:sldId id="552"/>
            <p14:sldId id="554"/>
            <p14:sldId id="585"/>
            <p14:sldId id="586"/>
            <p14:sldId id="588"/>
            <p14:sldId id="593"/>
            <p14:sldId id="594"/>
            <p14:sldId id="595"/>
            <p14:sldId id="596"/>
            <p14:sldId id="597"/>
            <p14:sldId id="598"/>
            <p14:sldId id="599"/>
            <p14:sldId id="600"/>
            <p14:sldId id="542"/>
          </p14:sldIdLst>
        </p14:section>
      </p14:sectionLst>
    </p:ext>
    <p:ext uri="{EFAFB233-063F-42B5-8137-9DF3F51BA10A}">
      <p15:sldGuideLst xmlns:p15="http://schemas.microsoft.com/office/powerpoint/2012/main">
        <p15:guide id="1" orient="horz" pos="2142" userDrawn="1">
          <p15:clr>
            <a:srgbClr val="A4A3A4"/>
          </p15:clr>
        </p15:guide>
        <p15:guide id="2" pos="3679" userDrawn="1">
          <p15:clr>
            <a:srgbClr val="A4A3A4"/>
          </p15:clr>
        </p15:guide>
        <p15:guide id="3" pos="75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7FD5"/>
    <a:srgbClr val="3F63FB"/>
    <a:srgbClr val="0181CC"/>
    <a:srgbClr val="0056B9"/>
    <a:srgbClr val="3B4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5244" autoAdjust="0"/>
  </p:normalViewPr>
  <p:slideViewPr>
    <p:cSldViewPr showGuides="1">
      <p:cViewPr varScale="1">
        <p:scale>
          <a:sx n="86" d="100"/>
          <a:sy n="86" d="100"/>
        </p:scale>
        <p:origin x="370" y="62"/>
      </p:cViewPr>
      <p:guideLst>
        <p:guide orient="horz" pos="2142"/>
        <p:guide pos="3679"/>
        <p:guide pos="751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46" y="-78"/>
      </p:cViewPr>
      <p:guideLst>
        <p:guide orient="horz" pos="2857"/>
        <p:guide pos="2069"/>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2E9E9-B7EA-49A2-A391-0A6BF26B41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556A8E-AF98-46F3-9A80-FF9781C0EBD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
    <p:spTree>
      <p:nvGrpSpPr>
        <p:cNvPr id="1" name=""/>
        <p:cNvGrpSpPr/>
        <p:nvPr/>
      </p:nvGrpSpPr>
      <p:grpSpPr>
        <a:xfrm>
          <a:off x="0" y="0"/>
          <a:ext cx="0" cy="0"/>
          <a:chOff x="0" y="0"/>
          <a:chExt cx="0" cy="0"/>
        </a:xfrm>
      </p:grpSpPr>
      <p:sp>
        <p:nvSpPr>
          <p:cNvPr id="10" name="流程图: 手动输入 2"/>
          <p:cNvSpPr/>
          <p:nvPr userDrawn="1"/>
        </p:nvSpPr>
        <p:spPr>
          <a:xfrm rot="5400000">
            <a:off x="-1541910" y="1516448"/>
            <a:ext cx="6885919" cy="3851654"/>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36 w 10000"/>
              <a:gd name="connsiteY0-2" fmla="*/ 5215 h 10000"/>
              <a:gd name="connsiteX1-3" fmla="*/ 10000 w 10000"/>
              <a:gd name="connsiteY1-4" fmla="*/ 0 h 10000"/>
              <a:gd name="connsiteX2-5" fmla="*/ 10000 w 10000"/>
              <a:gd name="connsiteY2-6" fmla="*/ 10000 h 10000"/>
              <a:gd name="connsiteX3-7" fmla="*/ 0 w 10000"/>
              <a:gd name="connsiteY3-8" fmla="*/ 10000 h 10000"/>
              <a:gd name="connsiteX4-9" fmla="*/ 36 w 10000"/>
              <a:gd name="connsiteY4-10" fmla="*/ 5215 h 10000"/>
              <a:gd name="connsiteX0-11" fmla="*/ 24 w 10000"/>
              <a:gd name="connsiteY0-12" fmla="*/ 3403 h 10000"/>
              <a:gd name="connsiteX1-13" fmla="*/ 10000 w 10000"/>
              <a:gd name="connsiteY1-14" fmla="*/ 0 h 10000"/>
              <a:gd name="connsiteX2-15" fmla="*/ 10000 w 10000"/>
              <a:gd name="connsiteY2-16" fmla="*/ 10000 h 10000"/>
              <a:gd name="connsiteX3-17" fmla="*/ 0 w 10000"/>
              <a:gd name="connsiteY3-18" fmla="*/ 10000 h 10000"/>
              <a:gd name="connsiteX4-19" fmla="*/ 24 w 10000"/>
              <a:gd name="connsiteY4-20" fmla="*/ 3403 h 10000"/>
              <a:gd name="connsiteX0-21" fmla="*/ 24 w 10036"/>
              <a:gd name="connsiteY0-22" fmla="*/ 3491 h 10088"/>
              <a:gd name="connsiteX1-23" fmla="*/ 10036 w 10036"/>
              <a:gd name="connsiteY1-24" fmla="*/ 0 h 10088"/>
              <a:gd name="connsiteX2-25" fmla="*/ 10000 w 10036"/>
              <a:gd name="connsiteY2-26" fmla="*/ 10088 h 10088"/>
              <a:gd name="connsiteX3-27" fmla="*/ 0 w 10036"/>
              <a:gd name="connsiteY3-28" fmla="*/ 10088 h 10088"/>
              <a:gd name="connsiteX4-29" fmla="*/ 24 w 10036"/>
              <a:gd name="connsiteY4-30" fmla="*/ 3491 h 10088"/>
              <a:gd name="connsiteX0-31" fmla="*/ 0 w 10048"/>
              <a:gd name="connsiteY0-32" fmla="*/ 3491 h 10088"/>
              <a:gd name="connsiteX1-33" fmla="*/ 10048 w 10048"/>
              <a:gd name="connsiteY1-34" fmla="*/ 0 h 10088"/>
              <a:gd name="connsiteX2-35" fmla="*/ 10012 w 10048"/>
              <a:gd name="connsiteY2-36" fmla="*/ 10088 h 10088"/>
              <a:gd name="connsiteX3-37" fmla="*/ 12 w 10048"/>
              <a:gd name="connsiteY3-38" fmla="*/ 10088 h 10088"/>
              <a:gd name="connsiteX4-39" fmla="*/ 0 w 10048"/>
              <a:gd name="connsiteY4-40" fmla="*/ 3491 h 10088"/>
              <a:gd name="connsiteX0-41" fmla="*/ 0 w 10048"/>
              <a:gd name="connsiteY0-42" fmla="*/ 3491 h 10117"/>
              <a:gd name="connsiteX1-43" fmla="*/ 10048 w 10048"/>
              <a:gd name="connsiteY1-44" fmla="*/ 0 h 10117"/>
              <a:gd name="connsiteX2-45" fmla="*/ 10024 w 10048"/>
              <a:gd name="connsiteY2-46" fmla="*/ 10117 h 10117"/>
              <a:gd name="connsiteX3-47" fmla="*/ 12 w 10048"/>
              <a:gd name="connsiteY3-48" fmla="*/ 10088 h 10117"/>
              <a:gd name="connsiteX4-49" fmla="*/ 0 w 10048"/>
              <a:gd name="connsiteY4-50" fmla="*/ 3491 h 10117"/>
              <a:gd name="connsiteX0-51" fmla="*/ 1 w 10049"/>
              <a:gd name="connsiteY0-52" fmla="*/ 3491 h 10158"/>
              <a:gd name="connsiteX1-53" fmla="*/ 10049 w 10049"/>
              <a:gd name="connsiteY1-54" fmla="*/ 0 h 10158"/>
              <a:gd name="connsiteX2-55" fmla="*/ 10025 w 10049"/>
              <a:gd name="connsiteY2-56" fmla="*/ 10117 h 10158"/>
              <a:gd name="connsiteX3-57" fmla="*/ 0 w 10049"/>
              <a:gd name="connsiteY3-58" fmla="*/ 10158 h 10158"/>
              <a:gd name="connsiteX4-59" fmla="*/ 1 w 10049"/>
              <a:gd name="connsiteY4-60" fmla="*/ 3491 h 101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49" h="10158">
                <a:moveTo>
                  <a:pt x="1" y="3491"/>
                </a:moveTo>
                <a:lnTo>
                  <a:pt x="10049" y="0"/>
                </a:lnTo>
                <a:cubicBezTo>
                  <a:pt x="10037" y="3363"/>
                  <a:pt x="10037" y="6754"/>
                  <a:pt x="10025" y="10117"/>
                </a:cubicBezTo>
                <a:lnTo>
                  <a:pt x="0" y="10158"/>
                </a:lnTo>
                <a:cubicBezTo>
                  <a:pt x="0" y="7936"/>
                  <a:pt x="1" y="5713"/>
                  <a:pt x="1" y="3491"/>
                </a:cubicBezTo>
                <a:close/>
              </a:path>
            </a:pathLst>
          </a:custGeom>
          <a:solidFill>
            <a:srgbClr val="005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等腰三角形 10"/>
          <p:cNvSpPr/>
          <p:nvPr userDrawn="1"/>
        </p:nvSpPr>
        <p:spPr>
          <a:xfrm rot="10800000">
            <a:off x="2497149" y="1"/>
            <a:ext cx="1482299" cy="3356993"/>
          </a:xfrm>
          <a:prstGeom prst="triangle">
            <a:avLst>
              <a:gd name="adj" fmla="val 55983"/>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descr="1.jpg"/>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0" b="98851" l="669" r="99164">
                        <a14:foregroundMark x1="43813" y1="33908" x2="43813" y2="33908"/>
                        <a14:foregroundMark x1="53679" y1="32759" x2="53679" y2="32759"/>
                        <a14:foregroundMark x1="65217" y1="36782" x2="65217" y2="36782"/>
                        <a14:foregroundMark x1="74916" y1="43103" x2="74916" y2="43103"/>
                        <a14:foregroundMark x1="89130" y1="44253" x2="89130" y2="44253"/>
                        <a14:foregroundMark x1="95151" y1="43103" x2="95151" y2="43103"/>
                      </a14:backgroundRemoval>
                    </a14:imgEffect>
                  </a14:imgLayer>
                </a14:imgProps>
              </a:ext>
            </a:extLst>
          </a:blip>
          <a:stretch>
            <a:fillRect/>
          </a:stretch>
        </p:blipFill>
        <p:spPr>
          <a:xfrm>
            <a:off x="167057" y="188640"/>
            <a:ext cx="2098518" cy="648072"/>
          </a:xfrm>
          <a:prstGeom prst="rect">
            <a:avLst/>
          </a:prstGeom>
        </p:spPr>
      </p:pic>
      <p:sp>
        <p:nvSpPr>
          <p:cNvPr id="14" name="文本占位符 13"/>
          <p:cNvSpPr>
            <a:spLocks noGrp="1"/>
          </p:cNvSpPr>
          <p:nvPr>
            <p:ph type="body" sz="quarter" idx="11" hasCustomPrompt="1"/>
          </p:nvPr>
        </p:nvSpPr>
        <p:spPr>
          <a:xfrm>
            <a:off x="8777508" y="3492907"/>
            <a:ext cx="2904573" cy="344855"/>
          </a:xfrm>
          <a:prstGeom prst="rect">
            <a:avLst/>
          </a:prstGeom>
        </p:spPr>
        <p:txBody>
          <a:bodyPr/>
          <a:lstStyle>
            <a:lvl1pPr marL="0" indent="0" algn="r">
              <a:buNone/>
              <a:defRPr sz="1600" b="0" cap="none" spc="0">
                <a:ln w="0"/>
                <a:solidFill>
                  <a:schemeClr val="tx1"/>
                </a:solidFill>
                <a:effectLst>
                  <a:outerShdw blurRad="38100" dist="19050" dir="2700000" algn="tl" rotWithShape="0">
                    <a:schemeClr val="dk1">
                      <a:alpha val="40000"/>
                    </a:schemeClr>
                  </a:outerShdw>
                </a:effectLst>
                <a:latin typeface="+mn-ea"/>
                <a:ea typeface="+mn-ea"/>
              </a:defRPr>
            </a:lvl1pPr>
          </a:lstStyle>
          <a:p>
            <a:pPr lvl="0"/>
            <a:r>
              <a:rPr lang="zh-CN" altLang="en-US" dirty="0"/>
              <a:t>部门：</a:t>
            </a:r>
            <a:r>
              <a:rPr lang="en-US" altLang="zh-CN" dirty="0"/>
              <a:t>XX</a:t>
            </a:r>
            <a:endParaRPr lang="zh-CN" altLang="en-US" dirty="0"/>
          </a:p>
        </p:txBody>
      </p:sp>
      <p:sp>
        <p:nvSpPr>
          <p:cNvPr id="15" name="文本占位符 13"/>
          <p:cNvSpPr>
            <a:spLocks noGrp="1"/>
          </p:cNvSpPr>
          <p:nvPr>
            <p:ph type="body" sz="quarter" idx="12" hasCustomPrompt="1"/>
          </p:nvPr>
        </p:nvSpPr>
        <p:spPr>
          <a:xfrm>
            <a:off x="8777508" y="3865960"/>
            <a:ext cx="2904573" cy="344855"/>
          </a:xfrm>
          <a:prstGeom prst="rect">
            <a:avLst/>
          </a:prstGeom>
        </p:spPr>
        <p:txBody>
          <a:bodyPr/>
          <a:lstStyle>
            <a:lvl1pPr marL="0" indent="0" algn="r">
              <a:buNone/>
              <a:defRPr sz="1600" b="0" cap="none" spc="0">
                <a:ln w="0"/>
                <a:solidFill>
                  <a:schemeClr val="tx1"/>
                </a:solidFill>
                <a:effectLst>
                  <a:outerShdw blurRad="38100" dist="19050" dir="2700000" algn="tl" rotWithShape="0">
                    <a:schemeClr val="dk1">
                      <a:alpha val="40000"/>
                    </a:schemeClr>
                  </a:outerShdw>
                </a:effectLst>
                <a:latin typeface="+mn-ea"/>
                <a:ea typeface="+mn-ea"/>
              </a:defRPr>
            </a:lvl1pPr>
          </a:lstStyle>
          <a:p>
            <a:pPr lvl="0"/>
            <a:r>
              <a:rPr lang="zh-CN" altLang="en-US" dirty="0"/>
              <a:t>姓名：</a:t>
            </a:r>
            <a:r>
              <a:rPr lang="en-US" altLang="zh-CN" dirty="0"/>
              <a:t>XX</a:t>
            </a:r>
            <a:endParaRPr lang="zh-CN" altLang="en-US" dirty="0"/>
          </a:p>
        </p:txBody>
      </p:sp>
      <p:sp>
        <p:nvSpPr>
          <p:cNvPr id="16" name="文本占位符 13"/>
          <p:cNvSpPr>
            <a:spLocks noGrp="1"/>
          </p:cNvSpPr>
          <p:nvPr>
            <p:ph type="body" sz="quarter" idx="13" hasCustomPrompt="1"/>
          </p:nvPr>
        </p:nvSpPr>
        <p:spPr>
          <a:xfrm>
            <a:off x="8776681" y="4239013"/>
            <a:ext cx="2905401" cy="344855"/>
          </a:xfrm>
          <a:prstGeom prst="rect">
            <a:avLst/>
          </a:prstGeom>
        </p:spPr>
        <p:txBody>
          <a:bodyPr/>
          <a:lstStyle>
            <a:lvl1pPr marL="0" indent="0" algn="r">
              <a:buNone/>
              <a:defRPr sz="1400" b="0" cap="none" spc="0">
                <a:ln w="0"/>
                <a:solidFill>
                  <a:schemeClr val="tx1"/>
                </a:solidFill>
                <a:effectLst>
                  <a:outerShdw blurRad="38100" dist="19050" dir="2700000" algn="tl" rotWithShape="0">
                    <a:schemeClr val="dk1">
                      <a:alpha val="40000"/>
                    </a:schemeClr>
                  </a:outerShdw>
                </a:effectLst>
                <a:latin typeface="+mn-ea"/>
                <a:ea typeface="+mn-ea"/>
              </a:defRPr>
            </a:lvl1pPr>
          </a:lstStyle>
          <a:p>
            <a:pPr lvl="0"/>
            <a:r>
              <a:rPr lang="zh-CN" altLang="en-US" dirty="0"/>
              <a:t>日期：</a:t>
            </a:r>
            <a:r>
              <a:rPr lang="en-US" altLang="zh-CN" dirty="0"/>
              <a:t>X</a:t>
            </a:r>
            <a:r>
              <a:rPr lang="zh-CN" altLang="en-US" dirty="0"/>
              <a:t>年</a:t>
            </a:r>
            <a:r>
              <a:rPr lang="en-US" altLang="zh-CN" dirty="0"/>
              <a:t>X</a:t>
            </a:r>
            <a:r>
              <a:rPr lang="zh-CN" altLang="en-US" dirty="0"/>
              <a:t>月</a:t>
            </a:r>
            <a:r>
              <a:rPr lang="en-US" altLang="zh-CN" dirty="0"/>
              <a:t>X</a:t>
            </a:r>
            <a:r>
              <a:rPr lang="zh-CN" altLang="en-US" dirty="0"/>
              <a:t>日</a:t>
            </a:r>
            <a:endParaRPr lang="zh-CN" altLang="en-US" dirty="0"/>
          </a:p>
        </p:txBody>
      </p:sp>
      <p:sp>
        <p:nvSpPr>
          <p:cNvPr id="20" name="文本占位符 19"/>
          <p:cNvSpPr>
            <a:spLocks noGrp="1"/>
          </p:cNvSpPr>
          <p:nvPr>
            <p:ph type="body" sz="quarter" idx="14" hasCustomPrompt="1"/>
          </p:nvPr>
        </p:nvSpPr>
        <p:spPr>
          <a:xfrm>
            <a:off x="3599724" y="2492896"/>
            <a:ext cx="8161297" cy="720080"/>
          </a:xfrm>
          <a:prstGeom prst="rect">
            <a:avLst/>
          </a:prstGeom>
          <a:effectLst>
            <a:outerShdw blurRad="50800" dist="38100" dir="2700000" algn="tl" rotWithShape="0">
              <a:prstClr val="black">
                <a:alpha val="40000"/>
              </a:prstClr>
            </a:outerShdw>
          </a:effectLst>
        </p:spPr>
        <p:txBody>
          <a:bodyPr/>
          <a:lstStyle>
            <a:lvl1pPr marL="0" indent="0" algn="r">
              <a:buNone/>
              <a:defRPr sz="4800" b="1" cap="none" spc="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pPr lvl="0"/>
            <a:r>
              <a:rPr lang="zh-CN" altLang="en-US" dirty="0"/>
              <a:t>天机机器人</a:t>
            </a:r>
            <a:r>
              <a:rPr lang="en-US" altLang="zh-CN" dirty="0"/>
              <a:t>PPT</a:t>
            </a:r>
            <a:r>
              <a:rPr lang="zh-CN" altLang="en-US" dirty="0"/>
              <a:t>模板</a:t>
            </a:r>
            <a:endParaRPr lang="zh-CN" altLang="en-US" dirty="0"/>
          </a:p>
        </p:txBody>
      </p:sp>
      <p:cxnSp>
        <p:nvCxnSpPr>
          <p:cNvPr id="9" name="直接连接符 8"/>
          <p:cNvCxnSpPr/>
          <p:nvPr userDrawn="1"/>
        </p:nvCxnSpPr>
        <p:spPr>
          <a:xfrm>
            <a:off x="5519937" y="3212976"/>
            <a:ext cx="6241084" cy="0"/>
          </a:xfrm>
          <a:prstGeom prst="line">
            <a:avLst/>
          </a:prstGeom>
          <a:ln w="28575"/>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7" name="矩形 16"/>
          <p:cNvSpPr/>
          <p:nvPr userDrawn="1"/>
        </p:nvSpPr>
        <p:spPr>
          <a:xfrm>
            <a:off x="4439816" y="6381328"/>
            <a:ext cx="7656172" cy="430887"/>
          </a:xfrm>
          <a:prstGeom prst="rect">
            <a:avLst/>
          </a:prstGeom>
        </p:spPr>
        <p:txBody>
          <a:bodyPr wrap="square">
            <a:spAutoFit/>
          </a:bodyPr>
          <a:lstStyle/>
          <a:p>
            <a:pPr algn="r">
              <a:buFont typeface="Arial" panose="020B0604020202020204" pitchFamily="34" charset="0"/>
              <a:buNone/>
              <a:defRPr/>
            </a:pPr>
            <a:r>
              <a:rPr kumimoji="1"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广东天机智能系统有限公司</a:t>
            </a:r>
            <a:endParaRPr kumimoji="1" lang="en-US" altLang="ja-JP" sz="1100"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buFont typeface="Arial" panose="020B0604020202020204" pitchFamily="34" charset="0"/>
              <a:buNone/>
              <a:defRPr/>
            </a:pPr>
            <a:r>
              <a:rPr kumimoji="1" lang="en-US" altLang="ja-JP" sz="1100" dirty="0">
                <a:solidFill>
                  <a:schemeClr val="tx1">
                    <a:lumMod val="75000"/>
                    <a:lumOff val="25000"/>
                  </a:schemeClr>
                </a:solidFill>
                <a:latin typeface="微软雅黑" panose="020B0503020204020204" pitchFamily="34" charset="-122"/>
                <a:ea typeface="微软雅黑" panose="020B0503020204020204" pitchFamily="34" charset="-122"/>
              </a:rPr>
              <a:t>GUANGDONG TIANJI INTELLIGENT SYSTEM</a:t>
            </a:r>
            <a:r>
              <a:rPr kumimoji="1" lang="en-US" altLang="ja-JP" sz="1100" baseline="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en-US" altLang="ja-JP" sz="1100" dirty="0">
                <a:solidFill>
                  <a:schemeClr val="tx1">
                    <a:lumMod val="75000"/>
                    <a:lumOff val="25000"/>
                  </a:schemeClr>
                </a:solidFill>
                <a:latin typeface="微软雅黑" panose="020B0503020204020204" pitchFamily="34" charset="-122"/>
                <a:ea typeface="微软雅黑" panose="020B0503020204020204" pitchFamily="34" charset="-122"/>
              </a:rPr>
              <a:t>CO. ,LTD.</a:t>
            </a:r>
            <a:endPar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0" name="文本占位符 39"/>
          <p:cNvSpPr>
            <a:spLocks noGrp="1"/>
          </p:cNvSpPr>
          <p:nvPr>
            <p:ph type="body" sz="quarter" idx="10" hasCustomPrompt="1"/>
          </p:nvPr>
        </p:nvSpPr>
        <p:spPr>
          <a:xfrm>
            <a:off x="3599723" y="1621414"/>
            <a:ext cx="3263900" cy="514350"/>
          </a:xfrm>
          <a:prstGeom prst="rect">
            <a:avLst/>
          </a:prstGeom>
        </p:spPr>
        <p:txBody>
          <a:bodyPr/>
          <a:lstStyle/>
          <a:p>
            <a:pPr lvl="0"/>
            <a:r>
              <a:rPr lang="zh-CN" altLang="en-US" dirty="0"/>
              <a:t>目录</a:t>
            </a:r>
            <a:endParaRPr lang="zh-CN" altLang="en-US" dirty="0"/>
          </a:p>
        </p:txBody>
      </p:sp>
      <p:sp>
        <p:nvSpPr>
          <p:cNvPr id="47" name="文本占位符 39"/>
          <p:cNvSpPr>
            <a:spLocks noGrp="1"/>
          </p:cNvSpPr>
          <p:nvPr>
            <p:ph type="body" sz="quarter" idx="11" hasCustomPrompt="1"/>
          </p:nvPr>
        </p:nvSpPr>
        <p:spPr>
          <a:xfrm>
            <a:off x="3599723" y="2784964"/>
            <a:ext cx="3263900" cy="514350"/>
          </a:xfrm>
          <a:prstGeom prst="rect">
            <a:avLst/>
          </a:prstGeom>
        </p:spPr>
        <p:txBody>
          <a:bodyPr/>
          <a:lstStyle/>
          <a:p>
            <a:pPr lvl="0"/>
            <a:r>
              <a:rPr lang="zh-CN" altLang="en-US" dirty="0"/>
              <a:t>目录</a:t>
            </a:r>
            <a:endParaRPr lang="zh-CN" altLang="en-US" dirty="0"/>
          </a:p>
        </p:txBody>
      </p:sp>
      <p:sp>
        <p:nvSpPr>
          <p:cNvPr id="62" name="文本占位符 39"/>
          <p:cNvSpPr>
            <a:spLocks noGrp="1"/>
          </p:cNvSpPr>
          <p:nvPr>
            <p:ph type="body" sz="quarter" idx="12" hasCustomPrompt="1"/>
          </p:nvPr>
        </p:nvSpPr>
        <p:spPr>
          <a:xfrm>
            <a:off x="3599723" y="3948514"/>
            <a:ext cx="3263900" cy="514350"/>
          </a:xfrm>
          <a:prstGeom prst="rect">
            <a:avLst/>
          </a:prstGeom>
        </p:spPr>
        <p:txBody>
          <a:bodyPr/>
          <a:lstStyle/>
          <a:p>
            <a:pPr lvl="0"/>
            <a:r>
              <a:rPr lang="zh-CN" altLang="en-US" dirty="0"/>
              <a:t>目录</a:t>
            </a:r>
            <a:endParaRPr lang="zh-CN" altLang="en-US" dirty="0"/>
          </a:p>
        </p:txBody>
      </p:sp>
      <p:sp>
        <p:nvSpPr>
          <p:cNvPr id="63" name="文本占位符 39"/>
          <p:cNvSpPr>
            <a:spLocks noGrp="1"/>
          </p:cNvSpPr>
          <p:nvPr>
            <p:ph type="body" sz="quarter" idx="13" hasCustomPrompt="1"/>
          </p:nvPr>
        </p:nvSpPr>
        <p:spPr>
          <a:xfrm>
            <a:off x="3599723" y="5112065"/>
            <a:ext cx="3263900" cy="514350"/>
          </a:xfrm>
          <a:prstGeom prst="rect">
            <a:avLst/>
          </a:prstGeom>
        </p:spPr>
        <p:txBody>
          <a:bodyPr/>
          <a:lstStyle/>
          <a:p>
            <a:pPr lvl="0"/>
            <a:r>
              <a:rPr lang="zh-CN" altLang="en-US" dirty="0"/>
              <a:t>目录</a:t>
            </a:r>
            <a:endParaRPr lang="zh-CN" altLang="en-US" dirty="0"/>
          </a:p>
        </p:txBody>
      </p:sp>
      <p:sp>
        <p:nvSpPr>
          <p:cNvPr id="7" name="矩形 6"/>
          <p:cNvSpPr/>
          <p:nvPr userDrawn="1"/>
        </p:nvSpPr>
        <p:spPr>
          <a:xfrm>
            <a:off x="0" y="0"/>
            <a:ext cx="898235" cy="6858000"/>
          </a:xfrm>
          <a:prstGeom prst="rect">
            <a:avLst/>
          </a:prstGeom>
          <a:solidFill>
            <a:srgbClr val="C7C7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dirty="0"/>
          </a:p>
        </p:txBody>
      </p:sp>
      <p:sp>
        <p:nvSpPr>
          <p:cNvPr id="32" name="TextBox 11"/>
          <p:cNvSpPr txBox="1"/>
          <p:nvPr userDrawn="1"/>
        </p:nvSpPr>
        <p:spPr>
          <a:xfrm rot="5400000">
            <a:off x="-879314" y="3168049"/>
            <a:ext cx="3276410" cy="923330"/>
          </a:xfrm>
          <a:prstGeom prst="rect">
            <a:avLst/>
          </a:prstGeom>
          <a:noFill/>
        </p:spPr>
        <p:txBody>
          <a:bodyPr wrap="none" rtlCol="0">
            <a:spAutoFit/>
          </a:bodyPr>
          <a:lstStyle/>
          <a:p>
            <a:r>
              <a:rPr lang="en-US" altLang="zh-CN" sz="5400" b="1" dirty="0">
                <a:solidFill>
                  <a:schemeClr val="bg2">
                    <a:lumMod val="50000"/>
                  </a:schemeClr>
                </a:solidFill>
                <a:effectLst>
                  <a:outerShdw blurRad="50800" dist="901700" dir="13800000" algn="ctr" rotWithShape="0">
                    <a:schemeClr val="bg1">
                      <a:lumMod val="50000"/>
                      <a:alpha val="45000"/>
                    </a:schemeClr>
                  </a:outerShdw>
                </a:effectLst>
              </a:rPr>
              <a:t>CONTENTS</a:t>
            </a:r>
            <a:endParaRPr lang="zh-CN" altLang="en-US" sz="5400" b="1" dirty="0">
              <a:solidFill>
                <a:schemeClr val="bg2">
                  <a:lumMod val="50000"/>
                </a:schemeClr>
              </a:solidFill>
              <a:effectLst>
                <a:outerShdw blurRad="50800" dist="901700" dir="13800000" algn="ctr" rotWithShape="0">
                  <a:schemeClr val="bg1">
                    <a:lumMod val="50000"/>
                    <a:alpha val="45000"/>
                  </a:schemeClr>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1268760"/>
            <a:ext cx="2784309" cy="468052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userDrawn="1"/>
        </p:nvSpPr>
        <p:spPr>
          <a:xfrm>
            <a:off x="2784309" y="1268760"/>
            <a:ext cx="1730560" cy="4680520"/>
          </a:xfrm>
          <a:custGeom>
            <a:avLst/>
            <a:gdLst>
              <a:gd name="connsiteX0" fmla="*/ 0 w 1440160"/>
              <a:gd name="connsiteY0" fmla="*/ 0 h 4680520"/>
              <a:gd name="connsiteX1" fmla="*/ 1440160 w 1440160"/>
              <a:gd name="connsiteY1" fmla="*/ 0 h 4680520"/>
              <a:gd name="connsiteX2" fmla="*/ 1440160 w 1440160"/>
              <a:gd name="connsiteY2" fmla="*/ 4680520 h 4680520"/>
              <a:gd name="connsiteX3" fmla="*/ 0 w 1440160"/>
              <a:gd name="connsiteY3" fmla="*/ 4680520 h 4680520"/>
              <a:gd name="connsiteX4" fmla="*/ 0 w 1440160"/>
              <a:gd name="connsiteY4" fmla="*/ 0 h 4680520"/>
              <a:gd name="connsiteX0-1" fmla="*/ 0 w 1440160"/>
              <a:gd name="connsiteY0-2" fmla="*/ 0 h 4680520"/>
              <a:gd name="connsiteX1-3" fmla="*/ 1277600 w 1440160"/>
              <a:gd name="connsiteY1-4" fmla="*/ 365760 h 4680520"/>
              <a:gd name="connsiteX2-5" fmla="*/ 1440160 w 1440160"/>
              <a:gd name="connsiteY2-6" fmla="*/ 4680520 h 4680520"/>
              <a:gd name="connsiteX3-7" fmla="*/ 0 w 1440160"/>
              <a:gd name="connsiteY3-8" fmla="*/ 4680520 h 4680520"/>
              <a:gd name="connsiteX4-9" fmla="*/ 0 w 1440160"/>
              <a:gd name="connsiteY4-10" fmla="*/ 0 h 4680520"/>
              <a:gd name="connsiteX0-11" fmla="*/ 0 w 1440160"/>
              <a:gd name="connsiteY0-12" fmla="*/ 0 h 4680520"/>
              <a:gd name="connsiteX1-13" fmla="*/ 1277600 w 1440160"/>
              <a:gd name="connsiteY1-14" fmla="*/ 365760 h 4680520"/>
              <a:gd name="connsiteX2-15" fmla="*/ 1440160 w 1440160"/>
              <a:gd name="connsiteY2-16" fmla="*/ 4680520 h 4680520"/>
              <a:gd name="connsiteX3-17" fmla="*/ 0 w 1440160"/>
              <a:gd name="connsiteY3-18" fmla="*/ 4680520 h 4680520"/>
              <a:gd name="connsiteX4-19" fmla="*/ 0 w 1440160"/>
              <a:gd name="connsiteY4-20" fmla="*/ 0 h 4680520"/>
              <a:gd name="connsiteX0-21" fmla="*/ 0 w 1297920"/>
              <a:gd name="connsiteY0-22" fmla="*/ 0 h 4680520"/>
              <a:gd name="connsiteX1-23" fmla="*/ 1277600 w 1297920"/>
              <a:gd name="connsiteY1-24" fmla="*/ 365760 h 4680520"/>
              <a:gd name="connsiteX2-25" fmla="*/ 1297920 w 1297920"/>
              <a:gd name="connsiteY2-26" fmla="*/ 4050600 h 4680520"/>
              <a:gd name="connsiteX3-27" fmla="*/ 0 w 1297920"/>
              <a:gd name="connsiteY3-28" fmla="*/ 4680520 h 4680520"/>
              <a:gd name="connsiteX4-29" fmla="*/ 0 w 1297920"/>
              <a:gd name="connsiteY4-30" fmla="*/ 0 h 4680520"/>
              <a:gd name="connsiteX0-31" fmla="*/ 0 w 1297920"/>
              <a:gd name="connsiteY0-32" fmla="*/ 0 h 4680520"/>
              <a:gd name="connsiteX1-33" fmla="*/ 1297920 w 1297920"/>
              <a:gd name="connsiteY1-34" fmla="*/ 365760 h 4680520"/>
              <a:gd name="connsiteX2-35" fmla="*/ 1297920 w 1297920"/>
              <a:gd name="connsiteY2-36" fmla="*/ 4050600 h 4680520"/>
              <a:gd name="connsiteX3-37" fmla="*/ 0 w 1297920"/>
              <a:gd name="connsiteY3-38" fmla="*/ 4680520 h 4680520"/>
              <a:gd name="connsiteX4-39" fmla="*/ 0 w 1297920"/>
              <a:gd name="connsiteY4-40" fmla="*/ 0 h 46805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97920" h="4680520">
                <a:moveTo>
                  <a:pt x="0" y="0"/>
                </a:moveTo>
                <a:lnTo>
                  <a:pt x="1297920" y="365760"/>
                </a:lnTo>
                <a:lnTo>
                  <a:pt x="1297920" y="4050600"/>
                </a:lnTo>
                <a:lnTo>
                  <a:pt x="0" y="4680520"/>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userDrawn="1"/>
        </p:nvSpPr>
        <p:spPr>
          <a:xfrm>
            <a:off x="4514869" y="1628800"/>
            <a:ext cx="7677131" cy="367240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
        <p:nvSpPr>
          <p:cNvPr id="6" name="内容占位符 6"/>
          <p:cNvSpPr>
            <a:spLocks noGrp="1"/>
          </p:cNvSpPr>
          <p:nvPr>
            <p:ph sz="quarter" idx="10" hasCustomPrompt="1"/>
          </p:nvPr>
        </p:nvSpPr>
        <p:spPr>
          <a:xfrm>
            <a:off x="239185" y="2205039"/>
            <a:ext cx="2112433" cy="3095625"/>
          </a:xfrm>
          <a:prstGeom prst="rect">
            <a:avLst/>
          </a:prstGeom>
        </p:spPr>
        <p:txBody>
          <a:bodyPr/>
          <a:lstStyle>
            <a:lvl1pPr marL="0" indent="0">
              <a:buNone/>
              <a:defRPr sz="23900"/>
            </a:lvl1pPr>
          </a:lstStyle>
          <a:p>
            <a:pPr lvl="0"/>
            <a:r>
              <a:rPr lang="en-US" altLang="zh-CN" dirty="0"/>
              <a:t>1</a:t>
            </a:r>
            <a:endParaRPr lang="zh-CN" altLang="en-US" dirty="0"/>
          </a:p>
        </p:txBody>
      </p:sp>
      <p:sp>
        <p:nvSpPr>
          <p:cNvPr id="7" name="内容占位符 8"/>
          <p:cNvSpPr>
            <a:spLocks noGrp="1"/>
          </p:cNvSpPr>
          <p:nvPr>
            <p:ph sz="quarter" idx="11" hasCustomPrompt="1"/>
          </p:nvPr>
        </p:nvSpPr>
        <p:spPr>
          <a:xfrm>
            <a:off x="4964133" y="2529024"/>
            <a:ext cx="7005256" cy="935980"/>
          </a:xfrm>
          <a:prstGeom prst="rect">
            <a:avLst/>
          </a:prstGeom>
        </p:spPr>
        <p:txBody>
          <a:bodyPr/>
          <a:lstStyle>
            <a:lvl1pPr marL="0" indent="0" algn="r">
              <a:buNone/>
              <a:defRPr sz="4400" b="1"/>
            </a:lvl1pPr>
          </a:lstStyle>
          <a:p>
            <a:pPr lvl="0"/>
            <a:r>
              <a:rPr lang="zh-CN" altLang="en-US" dirty="0"/>
              <a:t>单击此处添加标题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1390" y="328384"/>
            <a:ext cx="2418500" cy="54864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4" name="矩形 3"/>
          <p:cNvSpPr/>
          <p:nvPr userDrawn="1"/>
        </p:nvSpPr>
        <p:spPr>
          <a:xfrm>
            <a:off x="987449" y="328384"/>
            <a:ext cx="9714913" cy="548640"/>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p>
        </p:txBody>
      </p:sp>
      <p:sp>
        <p:nvSpPr>
          <p:cNvPr id="5" name="文本占位符 17"/>
          <p:cNvSpPr>
            <a:spLocks noGrp="1"/>
          </p:cNvSpPr>
          <p:nvPr>
            <p:ph type="body" sz="quarter" idx="10" hasCustomPrompt="1"/>
          </p:nvPr>
        </p:nvSpPr>
        <p:spPr>
          <a:xfrm>
            <a:off x="983433" y="387281"/>
            <a:ext cx="9714912" cy="439389"/>
          </a:xfrm>
          <a:prstGeom prst="rect">
            <a:avLst/>
          </a:prstGeom>
        </p:spPr>
        <p:txBody>
          <a:bodyPr/>
          <a:lstStyle>
            <a:lvl1pPr marL="0" indent="0" algn="l">
              <a:buNone/>
              <a:defRPr sz="2800" b="0">
                <a:solidFill>
                  <a:schemeClr val="bg1"/>
                </a:solidFill>
                <a:latin typeface="微软雅黑" panose="020B0503020204020204" pitchFamily="34" charset="-122"/>
                <a:ea typeface="微软雅黑" panose="020B0503020204020204" pitchFamily="34" charset="-122"/>
              </a:defRPr>
            </a:lvl1pPr>
            <a:lvl2pPr marL="457200" indent="0">
              <a:buNone/>
              <a:defRPr/>
            </a:lvl2pPr>
          </a:lstStyle>
          <a:p>
            <a:pPr lvl="0"/>
            <a:r>
              <a:rPr lang="zh-CN" altLang="en-US" dirty="0"/>
              <a:t>单击此处</a:t>
            </a:r>
            <a:endParaRPr lang="zh-CN" altLang="en-US" dirty="0"/>
          </a:p>
        </p:txBody>
      </p:sp>
      <p:sp>
        <p:nvSpPr>
          <p:cNvPr id="6" name="矩形 5"/>
          <p:cNvSpPr/>
          <p:nvPr userDrawn="1"/>
        </p:nvSpPr>
        <p:spPr>
          <a:xfrm>
            <a:off x="0" y="6750709"/>
            <a:ext cx="9394825" cy="116305"/>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buFont typeface="Arial" panose="020B0604020202020204" pitchFamily="34" charset="0"/>
              <a:buNone/>
              <a:defRPr/>
            </a:pPr>
            <a:endParaRPr lang="zh-CN" altLang="en-US" sz="1110" b="0" dirty="0">
              <a:latin typeface="微软雅黑" panose="020B0503020204020204" pitchFamily="34" charset="-122"/>
              <a:ea typeface="微软雅黑" panose="020B0503020204020204" pitchFamily="34" charset="-122"/>
            </a:endParaRPr>
          </a:p>
        </p:txBody>
      </p:sp>
      <p:sp>
        <p:nvSpPr>
          <p:cNvPr id="7" name="Freeform 5"/>
          <p:cNvSpPr>
            <a:spLocks noChangeArrowheads="1"/>
          </p:cNvSpPr>
          <p:nvPr userDrawn="1"/>
        </p:nvSpPr>
        <p:spPr bwMode="auto">
          <a:xfrm>
            <a:off x="8328248" y="6608493"/>
            <a:ext cx="3863752" cy="260648"/>
          </a:xfrm>
          <a:custGeom>
            <a:avLst/>
            <a:gdLst>
              <a:gd name="T0" fmla="*/ 2121 w 2121"/>
              <a:gd name="T1" fmla="*/ 282 h 282"/>
              <a:gd name="T2" fmla="*/ 147 w 2121"/>
              <a:gd name="T3" fmla="*/ 282 h 282"/>
              <a:gd name="T4" fmla="*/ 0 w 2121"/>
              <a:gd name="T5" fmla="*/ 158 h 282"/>
              <a:gd name="T6" fmla="*/ 147 w 2121"/>
              <a:gd name="T7" fmla="*/ 0 h 282"/>
              <a:gd name="T8" fmla="*/ 2121 w 2121"/>
              <a:gd name="T9" fmla="*/ 0 h 282"/>
              <a:gd name="T10" fmla="*/ 2121 w 2121"/>
              <a:gd name="T11" fmla="*/ 282 h 282"/>
            </a:gdLst>
            <a:ahLst/>
            <a:cxnLst>
              <a:cxn ang="0">
                <a:pos x="T0" y="T1"/>
              </a:cxn>
              <a:cxn ang="0">
                <a:pos x="T2" y="T3"/>
              </a:cxn>
              <a:cxn ang="0">
                <a:pos x="T4" y="T5"/>
              </a:cxn>
              <a:cxn ang="0">
                <a:pos x="T6" y="T7"/>
              </a:cxn>
              <a:cxn ang="0">
                <a:pos x="T8" y="T9"/>
              </a:cxn>
              <a:cxn ang="0">
                <a:pos x="T10" y="T11"/>
              </a:cxn>
            </a:cxnLst>
            <a:rect l="0" t="0" r="r" b="b"/>
            <a:pathLst>
              <a:path w="2121" h="282">
                <a:moveTo>
                  <a:pt x="2121" y="282"/>
                </a:moveTo>
                <a:lnTo>
                  <a:pt x="147" y="282"/>
                </a:lnTo>
                <a:lnTo>
                  <a:pt x="0" y="158"/>
                </a:lnTo>
                <a:lnTo>
                  <a:pt x="147" y="0"/>
                </a:lnTo>
                <a:lnTo>
                  <a:pt x="2121" y="0"/>
                </a:lnTo>
                <a:lnTo>
                  <a:pt x="2121" y="282"/>
                </a:lnTo>
                <a:close/>
              </a:path>
            </a:pathLst>
          </a:cu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buFont typeface="Arial" panose="020B0604020202020204" pitchFamily="34" charset="0"/>
              <a:buNone/>
              <a:defRPr/>
            </a:pPr>
            <a:r>
              <a:rPr kumimoji="1" lang="en-US" altLang="ja-JP" sz="1050" dirty="0">
                <a:solidFill>
                  <a:schemeClr val="bg1"/>
                </a:solidFill>
                <a:latin typeface="Meiryo UI" panose="020B0604030504040204" pitchFamily="50" charset="-128"/>
                <a:ea typeface="Meiryo UI" panose="020B0604030504040204" pitchFamily="50" charset="-128"/>
              </a:rPr>
              <a:t>GUANGDONG TIANJI INTELLIGENT SYSTEM CO. ,LTD.</a:t>
            </a:r>
            <a:endParaRPr lang="zh-CN" altLang="en-US" sz="1050"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1587" y="316706"/>
            <a:ext cx="1133475" cy="115888"/>
          </a:xfrm>
          <a:prstGeom prst="rect">
            <a:avLst/>
          </a:prstGeom>
          <a:solidFill>
            <a:srgbClr val="0181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sz="1200" b="0" dirty="0">
              <a:latin typeface="微软雅黑" panose="020B0503020204020204" pitchFamily="34" charset="-122"/>
              <a:ea typeface="微软雅黑" panose="020B0503020204020204" pitchFamily="34" charset="-122"/>
            </a:endParaRPr>
          </a:p>
        </p:txBody>
      </p:sp>
      <p:sp>
        <p:nvSpPr>
          <p:cNvPr id="4" name="矩形 3"/>
          <p:cNvSpPr/>
          <p:nvPr userDrawn="1"/>
        </p:nvSpPr>
        <p:spPr>
          <a:xfrm>
            <a:off x="1587" y="429419"/>
            <a:ext cx="1133475" cy="1158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sz="1200" b="0" dirty="0">
              <a:latin typeface="微软雅黑" panose="020B0503020204020204" pitchFamily="34" charset="-122"/>
              <a:ea typeface="微软雅黑" panose="020B0503020204020204" pitchFamily="34" charset="-122"/>
            </a:endParaRPr>
          </a:p>
        </p:txBody>
      </p:sp>
      <p:sp>
        <p:nvSpPr>
          <p:cNvPr id="5" name="矩形 4"/>
          <p:cNvSpPr/>
          <p:nvPr userDrawn="1"/>
        </p:nvSpPr>
        <p:spPr>
          <a:xfrm>
            <a:off x="1587" y="203994"/>
            <a:ext cx="1133475" cy="115887"/>
          </a:xfrm>
          <a:prstGeom prst="rect">
            <a:avLst/>
          </a:prstGeom>
          <a:solidFill>
            <a:srgbClr val="B7BC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sz="1200" b="0" dirty="0">
              <a:latin typeface="微软雅黑" panose="020B0503020204020204" pitchFamily="34" charset="-122"/>
              <a:ea typeface="微软雅黑" panose="020B0503020204020204" pitchFamily="34" charset="-122"/>
            </a:endParaRPr>
          </a:p>
        </p:txBody>
      </p:sp>
      <p:sp>
        <p:nvSpPr>
          <p:cNvPr id="6" name="矩形 5"/>
          <p:cNvSpPr/>
          <p:nvPr userDrawn="1"/>
        </p:nvSpPr>
        <p:spPr>
          <a:xfrm>
            <a:off x="1587" y="542131"/>
            <a:ext cx="1133475" cy="115888"/>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eaLnBrk="1" hangingPunct="1">
              <a:buFont typeface="Arial" panose="020B0604020202020204" pitchFamily="34" charset="0"/>
              <a:buNone/>
              <a:defRPr/>
            </a:pPr>
            <a:endParaRPr lang="zh-CN" altLang="en-US" sz="1200" b="0" dirty="0">
              <a:solidFill>
                <a:srgbClr val="323232"/>
              </a:solidFill>
              <a:latin typeface="微软雅黑" panose="020B0503020204020204" pitchFamily="34" charset="-122"/>
              <a:ea typeface="微软雅黑" panose="020B0503020204020204" pitchFamily="34" charset="-122"/>
            </a:endParaRPr>
          </a:p>
        </p:txBody>
      </p:sp>
      <p:sp>
        <p:nvSpPr>
          <p:cNvPr id="10" name="椭圆 9"/>
          <p:cNvSpPr>
            <a:spLocks noChangeArrowheads="1"/>
          </p:cNvSpPr>
          <p:nvPr userDrawn="1"/>
        </p:nvSpPr>
        <p:spPr bwMode="auto">
          <a:xfrm>
            <a:off x="1009650" y="88429"/>
            <a:ext cx="676275" cy="676275"/>
          </a:xfrm>
          <a:prstGeom prst="ellipse">
            <a:avLst/>
          </a:prstGeom>
          <a:gradFill rotWithShape="1">
            <a:gsLst>
              <a:gs pos="0">
                <a:srgbClr val="3DA7E5"/>
              </a:gs>
              <a:gs pos="42999">
                <a:srgbClr val="0181CC"/>
              </a:gs>
              <a:gs pos="100000">
                <a:srgbClr val="0181CC"/>
              </a:gs>
            </a:gsLst>
            <a:lin ang="13500000" scaled="1"/>
          </a:gradFill>
          <a:ln w="38100">
            <a:solidFill>
              <a:schemeClr val="bg1"/>
            </a:solidFill>
            <a:round/>
          </a:ln>
          <a:effectLst>
            <a:outerShdw blurRad="63500" dist="38100" dir="8100000" algn="tr" rotWithShape="0">
              <a:srgbClr val="000000">
                <a:alpha val="9999"/>
              </a:srgbClr>
            </a:outerShdw>
          </a:effectLst>
        </p:spPr>
        <p:txBody>
          <a:bodyPr anchor="ctr"/>
          <a:lstStyle/>
          <a:p>
            <a:pPr algn="ctr" eaLnBrk="1" fontAlgn="auto" hangingPunct="1">
              <a:spcBef>
                <a:spcPts val="0"/>
              </a:spcBef>
              <a:spcAft>
                <a:spcPts val="0"/>
              </a:spcAft>
              <a:defRPr/>
            </a:pPr>
            <a:endParaRPr lang="zh-CN" altLang="en-US" sz="1800">
              <a:solidFill>
                <a:schemeClr val="tx1">
                  <a:lumMod val="85000"/>
                  <a:lumOff val="15000"/>
                </a:schemeClr>
              </a:solidFill>
              <a:latin typeface="+mn-lt"/>
              <a:ea typeface="+mn-ea"/>
            </a:endParaRPr>
          </a:p>
        </p:txBody>
      </p:sp>
      <p:pic>
        <p:nvPicPr>
          <p:cNvPr id="9" name="图片 8"/>
          <p:cNvPicPr>
            <a:picLocks noChangeAspect="1"/>
          </p:cNvPicPr>
          <p:nvPr userDrawn="1"/>
        </p:nvPicPr>
        <p:blipFill rotWithShape="1">
          <a:blip r:embed="rId2" cstate="print">
            <a:extLst>
              <a:ext uri="{28A0092B-C50C-407E-A947-70E740481C1C}">
                <a14:useLocalDpi xmlns:a14="http://schemas.microsoft.com/office/drawing/2010/main" val="0"/>
              </a:ext>
            </a:extLst>
          </a:blip>
          <a:srcRect r="61660"/>
          <a:stretch>
            <a:fillRect/>
          </a:stretch>
        </p:blipFill>
        <p:spPr bwMode="auto">
          <a:xfrm>
            <a:off x="982599" y="134937"/>
            <a:ext cx="73037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占位符 11"/>
          <p:cNvSpPr>
            <a:spLocks noGrp="1"/>
          </p:cNvSpPr>
          <p:nvPr>
            <p:ph type="body" sz="quarter" idx="10"/>
          </p:nvPr>
        </p:nvSpPr>
        <p:spPr>
          <a:xfrm>
            <a:off x="1685925" y="204788"/>
            <a:ext cx="4697413" cy="454025"/>
          </a:xfrm>
          <a:prstGeom prst="rect">
            <a:avLst/>
          </a:prstGeom>
        </p:spPr>
        <p:txBody>
          <a:bodyPr/>
          <a:lstStyle>
            <a:lvl1pPr marL="0" indent="0">
              <a:buNone/>
              <a:defRPr b="1">
                <a:solidFill>
                  <a:srgbClr val="0181CC"/>
                </a:solidFill>
              </a:defRPr>
            </a:lvl1pPr>
          </a:lstStyle>
          <a:p>
            <a:pPr lvl="0"/>
            <a:r>
              <a:rPr lang="zh-CN" altLang="en-US" dirty="0"/>
              <a:t>单击此处编辑母版文本样式</a:t>
            </a:r>
            <a:endParaRPr lang="zh-CN" altLang="en-US" dirty="0"/>
          </a:p>
        </p:txBody>
      </p:sp>
      <p:sp>
        <p:nvSpPr>
          <p:cNvPr id="11" name="矩形 10"/>
          <p:cNvSpPr/>
          <p:nvPr userDrawn="1"/>
        </p:nvSpPr>
        <p:spPr>
          <a:xfrm>
            <a:off x="0" y="6750709"/>
            <a:ext cx="9394825" cy="116305"/>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buFont typeface="Arial" panose="020B0604020202020204" pitchFamily="34" charset="0"/>
              <a:buNone/>
              <a:defRPr/>
            </a:pPr>
            <a:endParaRPr lang="zh-CN" altLang="en-US" sz="1110" b="0" dirty="0">
              <a:latin typeface="微软雅黑" panose="020B0503020204020204" pitchFamily="34" charset="-122"/>
              <a:ea typeface="微软雅黑" panose="020B0503020204020204" pitchFamily="34" charset="-122"/>
            </a:endParaRPr>
          </a:p>
        </p:txBody>
      </p:sp>
      <p:sp>
        <p:nvSpPr>
          <p:cNvPr id="13" name="Freeform 5"/>
          <p:cNvSpPr>
            <a:spLocks noChangeArrowheads="1"/>
          </p:cNvSpPr>
          <p:nvPr userDrawn="1"/>
        </p:nvSpPr>
        <p:spPr bwMode="auto">
          <a:xfrm>
            <a:off x="8328248" y="6608493"/>
            <a:ext cx="3863752" cy="260648"/>
          </a:xfrm>
          <a:custGeom>
            <a:avLst/>
            <a:gdLst>
              <a:gd name="T0" fmla="*/ 2121 w 2121"/>
              <a:gd name="T1" fmla="*/ 282 h 282"/>
              <a:gd name="T2" fmla="*/ 147 w 2121"/>
              <a:gd name="T3" fmla="*/ 282 h 282"/>
              <a:gd name="T4" fmla="*/ 0 w 2121"/>
              <a:gd name="T5" fmla="*/ 158 h 282"/>
              <a:gd name="T6" fmla="*/ 147 w 2121"/>
              <a:gd name="T7" fmla="*/ 0 h 282"/>
              <a:gd name="T8" fmla="*/ 2121 w 2121"/>
              <a:gd name="T9" fmla="*/ 0 h 282"/>
              <a:gd name="T10" fmla="*/ 2121 w 2121"/>
              <a:gd name="T11" fmla="*/ 282 h 282"/>
            </a:gdLst>
            <a:ahLst/>
            <a:cxnLst>
              <a:cxn ang="0">
                <a:pos x="T0" y="T1"/>
              </a:cxn>
              <a:cxn ang="0">
                <a:pos x="T2" y="T3"/>
              </a:cxn>
              <a:cxn ang="0">
                <a:pos x="T4" y="T5"/>
              </a:cxn>
              <a:cxn ang="0">
                <a:pos x="T6" y="T7"/>
              </a:cxn>
              <a:cxn ang="0">
                <a:pos x="T8" y="T9"/>
              </a:cxn>
              <a:cxn ang="0">
                <a:pos x="T10" y="T11"/>
              </a:cxn>
            </a:cxnLst>
            <a:rect l="0" t="0" r="r" b="b"/>
            <a:pathLst>
              <a:path w="2121" h="282">
                <a:moveTo>
                  <a:pt x="2121" y="282"/>
                </a:moveTo>
                <a:lnTo>
                  <a:pt x="147" y="282"/>
                </a:lnTo>
                <a:lnTo>
                  <a:pt x="0" y="158"/>
                </a:lnTo>
                <a:lnTo>
                  <a:pt x="147" y="0"/>
                </a:lnTo>
                <a:lnTo>
                  <a:pt x="2121" y="0"/>
                </a:lnTo>
                <a:lnTo>
                  <a:pt x="2121" y="282"/>
                </a:lnTo>
                <a:close/>
              </a:path>
            </a:pathLst>
          </a:custGeom>
          <a:solidFill>
            <a:srgbClr val="0068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sz="2000" b="1" kern="1200">
                <a:solidFill>
                  <a:schemeClr val="lt1"/>
                </a:solidFill>
                <a:latin typeface="+mn-lt"/>
                <a:ea typeface="+mn-ea"/>
                <a:cs typeface="+mn-cs"/>
              </a:defRPr>
            </a:lvl1pPr>
            <a:lvl2pPr marL="457200" algn="l" rtl="0" eaLnBrk="0" fontAlgn="base" hangingPunct="0">
              <a:spcBef>
                <a:spcPct val="0"/>
              </a:spcBef>
              <a:spcAft>
                <a:spcPct val="0"/>
              </a:spcAft>
              <a:defRPr sz="2000" b="1" kern="1200">
                <a:solidFill>
                  <a:schemeClr val="lt1"/>
                </a:solidFill>
                <a:latin typeface="+mn-lt"/>
                <a:ea typeface="+mn-ea"/>
                <a:cs typeface="+mn-cs"/>
              </a:defRPr>
            </a:lvl2pPr>
            <a:lvl3pPr marL="914400" algn="l" rtl="0" eaLnBrk="0" fontAlgn="base" hangingPunct="0">
              <a:spcBef>
                <a:spcPct val="0"/>
              </a:spcBef>
              <a:spcAft>
                <a:spcPct val="0"/>
              </a:spcAft>
              <a:defRPr sz="2000" b="1" kern="1200">
                <a:solidFill>
                  <a:schemeClr val="lt1"/>
                </a:solidFill>
                <a:latin typeface="+mn-lt"/>
                <a:ea typeface="+mn-ea"/>
                <a:cs typeface="+mn-cs"/>
              </a:defRPr>
            </a:lvl3pPr>
            <a:lvl4pPr marL="1371600" algn="l" rtl="0" eaLnBrk="0" fontAlgn="base" hangingPunct="0">
              <a:spcBef>
                <a:spcPct val="0"/>
              </a:spcBef>
              <a:spcAft>
                <a:spcPct val="0"/>
              </a:spcAft>
              <a:defRPr sz="2000" b="1" kern="1200">
                <a:solidFill>
                  <a:schemeClr val="lt1"/>
                </a:solidFill>
                <a:latin typeface="+mn-lt"/>
                <a:ea typeface="+mn-ea"/>
                <a:cs typeface="+mn-cs"/>
              </a:defRPr>
            </a:lvl4pPr>
            <a:lvl5pPr marL="1828800" algn="l" rtl="0" eaLnBrk="0" fontAlgn="base" hangingPunct="0">
              <a:spcBef>
                <a:spcPct val="0"/>
              </a:spcBef>
              <a:spcAft>
                <a:spcPct val="0"/>
              </a:spcAft>
              <a:defRPr sz="2000" b="1" kern="1200">
                <a:solidFill>
                  <a:schemeClr val="lt1"/>
                </a:solidFill>
                <a:latin typeface="+mn-lt"/>
                <a:ea typeface="+mn-ea"/>
                <a:cs typeface="+mn-cs"/>
              </a:defRPr>
            </a:lvl5pPr>
            <a:lvl6pPr marL="2286000" algn="l" defTabSz="914400" rtl="0" eaLnBrk="1" latinLnBrk="0" hangingPunct="1">
              <a:defRPr sz="2000" b="1" kern="1200">
                <a:solidFill>
                  <a:schemeClr val="lt1"/>
                </a:solidFill>
                <a:latin typeface="+mn-lt"/>
                <a:ea typeface="+mn-ea"/>
                <a:cs typeface="+mn-cs"/>
              </a:defRPr>
            </a:lvl6pPr>
            <a:lvl7pPr marL="2743200" algn="l" defTabSz="914400" rtl="0" eaLnBrk="1" latinLnBrk="0" hangingPunct="1">
              <a:defRPr sz="2000" b="1" kern="1200">
                <a:solidFill>
                  <a:schemeClr val="lt1"/>
                </a:solidFill>
                <a:latin typeface="+mn-lt"/>
                <a:ea typeface="+mn-ea"/>
                <a:cs typeface="+mn-cs"/>
              </a:defRPr>
            </a:lvl7pPr>
            <a:lvl8pPr marL="3200400" algn="l" defTabSz="914400" rtl="0" eaLnBrk="1" latinLnBrk="0" hangingPunct="1">
              <a:defRPr sz="2000" b="1" kern="1200">
                <a:solidFill>
                  <a:schemeClr val="lt1"/>
                </a:solidFill>
                <a:latin typeface="+mn-lt"/>
                <a:ea typeface="+mn-ea"/>
                <a:cs typeface="+mn-cs"/>
              </a:defRPr>
            </a:lvl8pPr>
            <a:lvl9pPr marL="3657600" algn="l" defTabSz="914400" rtl="0" eaLnBrk="1" latinLnBrk="0" hangingPunct="1">
              <a:defRPr sz="2000" b="1" kern="1200">
                <a:solidFill>
                  <a:schemeClr val="lt1"/>
                </a:solidFill>
                <a:latin typeface="+mn-lt"/>
                <a:ea typeface="+mn-ea"/>
                <a:cs typeface="+mn-cs"/>
              </a:defRPr>
            </a:lvl9pPr>
          </a:lstStyle>
          <a:p>
            <a:pPr algn="ctr">
              <a:buFont typeface="Arial" panose="020B0604020202020204" pitchFamily="34" charset="0"/>
              <a:buNone/>
              <a:defRPr/>
            </a:pPr>
            <a:r>
              <a:rPr kumimoji="1" lang="en-US" altLang="ja-JP" sz="1050" dirty="0">
                <a:solidFill>
                  <a:schemeClr val="bg1"/>
                </a:solidFill>
                <a:latin typeface="Meiryo UI" panose="020B0604030504040204" pitchFamily="50" charset="-128"/>
                <a:ea typeface="Meiryo UI" panose="020B0604030504040204" pitchFamily="50" charset="-128"/>
              </a:rPr>
              <a:t>GUANGDONG TIANJI INTELLIGENT SYSTEM CO. ,LTD.</a:t>
            </a:r>
            <a:endParaRPr lang="zh-CN" altLang="en-US" sz="1050" dirty="0">
              <a:solidFill>
                <a:schemeClr val="bg1"/>
              </a:solidFill>
              <a:latin typeface="Meiryo UI" panose="020B0604030504040204" pitchFamily="50" charset="-128"/>
              <a:ea typeface="Meiryo UI" panose="020B0604030504040204" pitchFamily="50"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2" name="图片 1" descr="微信图片_20170525170017.png"/>
          <p:cNvPicPr>
            <a:picLocks noChangeAspect="1"/>
          </p:cNvPicPr>
          <p:nvPr userDrawn="1"/>
        </p:nvPicPr>
        <p:blipFill>
          <a:blip r:embed="rId2"/>
          <a:stretch>
            <a:fillRect/>
          </a:stretch>
        </p:blipFill>
        <p:spPr>
          <a:xfrm>
            <a:off x="0" y="1700808"/>
            <a:ext cx="12212199" cy="3338762"/>
          </a:xfrm>
          <a:prstGeom prst="rect">
            <a:avLst/>
          </a:prstGeom>
        </p:spPr>
      </p:pic>
      <p:sp>
        <p:nvSpPr>
          <p:cNvPr id="7" name="文本框 6"/>
          <p:cNvSpPr txBox="1"/>
          <p:nvPr userDrawn="1"/>
        </p:nvSpPr>
        <p:spPr>
          <a:xfrm>
            <a:off x="3359696" y="2924944"/>
            <a:ext cx="6864763" cy="120032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Thank You</a:t>
            </a:r>
            <a:r>
              <a:rPr lang="zh-CN" altLang="en-US" sz="7200" b="1" dirty="0">
                <a:solidFill>
                  <a:schemeClr val="bg1"/>
                </a:solidFill>
                <a:latin typeface="微软雅黑" panose="020B0503020204020204" pitchFamily="34" charset="-122"/>
                <a:ea typeface="微软雅黑" panose="020B0503020204020204" pitchFamily="34" charset="-122"/>
              </a:rPr>
              <a:t>！</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3353" y="223681"/>
            <a:ext cx="1728192" cy="44932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Footer Placeholder 4"/>
          <p:cNvSpPr txBox="1"/>
          <p:nvPr/>
        </p:nvSpPr>
        <p:spPr>
          <a:xfrm>
            <a:off x="190459" y="6502400"/>
            <a:ext cx="4120661" cy="260350"/>
          </a:xfrm>
          <a:prstGeom prst="rect">
            <a:avLst/>
          </a:prstGeom>
        </p:spPr>
        <p:txBody>
          <a:bodyPr/>
          <a:lstStyle>
            <a:defPPr>
              <a:defRPr lang="ja-JP"/>
            </a:defPPr>
            <a:lvl1pPr marL="0" algn="l" defTabSz="914400" rtl="0" eaLnBrk="1" latinLnBrk="0" hangingPunct="1">
              <a:defRPr kumimoji="1" sz="12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r>
              <a:rPr lang="fr-FR" altLang="ja-JP" sz="1200" b="1" dirty="0">
                <a:latin typeface="微软雅黑" panose="020B0503020204020204" pitchFamily="34" charset="-122"/>
                <a:ea typeface="微软雅黑" panose="020B0503020204020204" pitchFamily="34" charset="-122"/>
                <a:cs typeface="Arial" panose="020B0604020202020204" pitchFamily="34" charset="0"/>
              </a:rPr>
              <a:t>© </a:t>
            </a:r>
            <a:r>
              <a:rPr lang="fr-FR" altLang="ja-JP" sz="1100" b="1" dirty="0">
                <a:latin typeface="微软雅黑" panose="020B0503020204020204" pitchFamily="34" charset="-122"/>
                <a:ea typeface="微软雅黑" panose="020B0503020204020204" pitchFamily="34" charset="-122"/>
                <a:cs typeface="Arial" panose="020B0604020202020204" pitchFamily="34" charset="0"/>
              </a:rPr>
              <a:t>2017</a:t>
            </a:r>
            <a:r>
              <a:rPr lang="fr-FR" altLang="ja-JP" sz="1100" b="1" baseline="0" dirty="0">
                <a:latin typeface="微软雅黑" panose="020B0503020204020204" pitchFamily="34" charset="-122"/>
                <a:ea typeface="微软雅黑" panose="020B0503020204020204" pitchFamily="34" charset="-122"/>
                <a:cs typeface="Arial" panose="020B0604020202020204" pitchFamily="34" charset="0"/>
              </a:rPr>
              <a:t> </a:t>
            </a:r>
            <a:r>
              <a:rPr lang="zh-CN" altLang="en-US" sz="1100" b="1" baseline="0" dirty="0">
                <a:latin typeface="微软雅黑" panose="020B0503020204020204" pitchFamily="34" charset="-122"/>
                <a:ea typeface="微软雅黑" panose="020B0503020204020204" pitchFamily="34" charset="-122"/>
                <a:cs typeface="Arial" panose="020B0604020202020204" pitchFamily="34" charset="0"/>
              </a:rPr>
              <a:t>广东天机工业智能系统有限公司</a:t>
            </a:r>
            <a:endParaRPr lang="en-US" altLang="ja-JP" sz="1100" b="1" dirty="0">
              <a:latin typeface="微软雅黑" panose="020B0503020204020204" pitchFamily="34" charset="-122"/>
              <a:ea typeface="微软雅黑" panose="020B0503020204020204" pitchFamily="34" charset="-122"/>
              <a:cs typeface="Arial" panose="020B0604020202020204" pitchFamily="34" charset="0"/>
            </a:endParaRPr>
          </a:p>
          <a:p>
            <a:pPr>
              <a:defRPr/>
            </a:pPr>
            <a:endParaRPr lang="ja-JP" altLang="en-US" sz="1200" b="1" dirty="0">
              <a:latin typeface="微软雅黑" panose="020B0503020204020204" pitchFamily="34" charset="-122"/>
              <a:ea typeface="微软雅黑" panose="020B0503020204020204" pitchFamily="34" charset="-122"/>
            </a:endParaRPr>
          </a:p>
        </p:txBody>
      </p:sp>
      <p:sp>
        <p:nvSpPr>
          <p:cNvPr id="13" name="Slide Number Placeholder 5"/>
          <p:cNvSpPr txBox="1"/>
          <p:nvPr/>
        </p:nvSpPr>
        <p:spPr>
          <a:xfrm>
            <a:off x="10392508" y="6541265"/>
            <a:ext cx="1549400" cy="260350"/>
          </a:xfrm>
          <a:prstGeom prst="rect">
            <a:avLst/>
          </a:prstGeom>
        </p:spPr>
        <p:txBody>
          <a:bodyPr/>
          <a:lstStyle>
            <a:defPPr>
              <a:defRPr lang="ja-JP"/>
            </a:defPPr>
            <a:lvl1pPr marL="0" algn="r" defTabSz="914400" rtl="0" eaLnBrk="1" latinLnBrk="0" hangingPunct="1">
              <a:defRPr kumimoji="1" sz="1200" kern="1200">
                <a:solidFill>
                  <a:schemeClr val="bg1"/>
                </a:solidFill>
                <a:latin typeface="Arial" panose="020B0604020202020204" pitchFamily="34" charset="0"/>
                <a:ea typeface="Meiryo UI" panose="020B0604030504040204" pitchFamily="50" charset="-128"/>
                <a:cs typeface="Arial" panose="020B060402020202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defRPr/>
            </a:pPr>
            <a:fld id="{14529BE0-9563-4901-BC3B-1D2CC1900964}" type="slidenum">
              <a:rPr lang="ja-JP" altLang="en-US" sz="1200" b="0" smtClean="0"/>
            </a:fld>
            <a:endParaRPr lang="ja-JP" altLang="en-US" sz="1400" b="0" dirty="0"/>
          </a:p>
        </p:txBody>
      </p:sp>
      <p:sp>
        <p:nvSpPr>
          <p:cNvPr id="16" name="コンテンツ プレースホルダ 2"/>
          <p:cNvSpPr txBox="1"/>
          <p:nvPr/>
        </p:nvSpPr>
        <p:spPr>
          <a:xfrm>
            <a:off x="609600" y="1600204"/>
            <a:ext cx="10972800" cy="45259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marL="685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defRPr/>
            </a:pPr>
            <a:endParaRPr lang="ja-JP" altLang="en-US" sz="1800" dirty="0"/>
          </a:p>
        </p:txBody>
      </p:sp>
      <p:sp>
        <p:nvSpPr>
          <p:cNvPr id="10" name="矩形 9"/>
          <p:cNvSpPr/>
          <p:nvPr userDrawn="1"/>
        </p:nvSpPr>
        <p:spPr>
          <a:xfrm>
            <a:off x="1760077" y="1208234"/>
            <a:ext cx="8671847" cy="3471365"/>
          </a:xfrm>
          <a:prstGeom prst="rect">
            <a:avLst/>
          </a:prstGeom>
          <a:blipFill dpi="0" rotWithShape="1">
            <a:blip r:embed="rId7">
              <a:alphaModFix amt="12000"/>
            </a:blip>
            <a:srcRect/>
            <a:stretch>
              <a:fillRect l="-1125" t="-12357" r="1125" b="-16919"/>
            </a:stretch>
          </a:blipFill>
          <a:ln>
            <a:noFill/>
          </a:ln>
          <a:effectLst>
            <a:glow rad="1028700">
              <a:srgbClr val="E2E2E2">
                <a:alpha val="31000"/>
              </a:srgbClr>
            </a:glow>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rtl="0" eaLnBrk="1" fontAlgn="base" hangingPunct="1">
        <a:lnSpc>
          <a:spcPct val="90000"/>
        </a:lnSpc>
        <a:spcBef>
          <a:spcPct val="0"/>
        </a:spcBef>
        <a:spcAft>
          <a:spcPct val="0"/>
        </a:spcAft>
        <a:defRPr kumimoji="1" sz="2100" kern="12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2pPr>
      <a:lvl3pPr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3pPr>
      <a:lvl4pPr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4pPr>
      <a:lvl5pPr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5pPr>
      <a:lvl6pPr marL="457200"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6pPr>
      <a:lvl7pPr marL="914400"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7pPr>
      <a:lvl8pPr marL="1371600"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8pPr>
      <a:lvl9pPr marL="1828800" algn="l" rtl="0" eaLnBrk="1" fontAlgn="base" hangingPunct="1">
        <a:lnSpc>
          <a:spcPct val="90000"/>
        </a:lnSpc>
        <a:spcBef>
          <a:spcPct val="0"/>
        </a:spcBef>
        <a:spcAft>
          <a:spcPct val="0"/>
        </a:spcAft>
        <a:defRPr kumimoji="1" sz="21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kumimoji="1"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kumimoji="1"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kumimoji="1"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umimoji="1"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png"/><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png"/><Relationship Id="rId1" Type="http://schemas.openxmlformats.org/officeDocument/2006/relationships/image" Target="../media/image6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技术服务部</a:t>
            </a:r>
            <a:endParaRPr lang="zh-CN" altLang="en-US" dirty="0"/>
          </a:p>
        </p:txBody>
      </p:sp>
      <p:sp>
        <p:nvSpPr>
          <p:cNvPr id="4" name="文本占位符 3"/>
          <p:cNvSpPr>
            <a:spLocks noGrp="1"/>
          </p:cNvSpPr>
          <p:nvPr>
            <p:ph type="body" sz="quarter" idx="13"/>
          </p:nvPr>
        </p:nvSpPr>
        <p:spPr>
          <a:xfrm>
            <a:off x="8771764" y="3853374"/>
            <a:ext cx="2905401" cy="344855"/>
          </a:xfrm>
        </p:spPr>
        <p:txBody>
          <a:bodyPr/>
          <a:lstStyle/>
          <a:p>
            <a:r>
              <a:rPr lang="en-US" altLang="zh-CN" dirty="0"/>
              <a:t>2026.01</a:t>
            </a:r>
            <a:endParaRPr lang="zh-CN" altLang="en-US" dirty="0"/>
          </a:p>
        </p:txBody>
      </p:sp>
      <p:sp>
        <p:nvSpPr>
          <p:cNvPr id="6" name="文本占位符 5"/>
          <p:cNvSpPr txBox="1"/>
          <p:nvPr/>
        </p:nvSpPr>
        <p:spPr>
          <a:xfrm>
            <a:off x="3861435" y="1917065"/>
            <a:ext cx="7875270" cy="1215390"/>
          </a:xfrm>
          <a:prstGeom prst="rect">
            <a:avLst/>
          </a:prstGeom>
          <a:effectLst>
            <a:outerShdw blurRad="50800" dist="38100" dir="2700000" algn="tl" rotWithShape="0">
              <a:prstClr val="black">
                <a:alpha val="40000"/>
              </a:prstClr>
            </a:outerShdw>
          </a:effectLst>
        </p:spPr>
        <p:txBody>
          <a:bodyPr/>
          <a:lstStyle>
            <a:lvl1pPr marL="0" indent="0" algn="r" rtl="0" eaLnBrk="1" fontAlgn="base" hangingPunct="1">
              <a:lnSpc>
                <a:spcPct val="90000"/>
              </a:lnSpc>
              <a:spcBef>
                <a:spcPts val="1000"/>
              </a:spcBef>
              <a:spcAft>
                <a:spcPct val="0"/>
              </a:spcAft>
              <a:buFont typeface="Arial" panose="020B0604020202020204" pitchFamily="34" charset="0"/>
              <a:buNone/>
              <a:defRPr kumimoji="1" sz="4800" b="1" kern="1200" cap="none" spc="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kumimoji="1"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kumimoji="1"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umimoji="1"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zh-CN" altLang="en-US" sz="3200" dirty="0"/>
              <a:t>天机</a:t>
            </a:r>
            <a:r>
              <a:rPr lang="en-US" altLang="zh-CN" sz="3200" dirty="0"/>
              <a:t>Marvin</a:t>
            </a:r>
            <a:r>
              <a:rPr lang="zh-CN" altLang="en-US" sz="3200" dirty="0"/>
              <a:t>系列</a:t>
            </a:r>
            <a:endParaRPr lang="en-US" altLang="zh-CN" sz="3200" dirty="0"/>
          </a:p>
          <a:p>
            <a:r>
              <a:rPr lang="en-US" altLang="zh-CN" sz="4000" dirty="0" err="1"/>
              <a:t>Marvin P</a:t>
            </a:r>
            <a:r>
              <a:rPr lang="en-US" altLang="zh-CN" sz="4000" dirty="0" err="1"/>
              <a:t>latform </a:t>
            </a:r>
            <a:r>
              <a:rPr lang="zh-CN" altLang="en-US" sz="4000" dirty="0" err="1"/>
              <a:t>软件</a:t>
            </a:r>
            <a:r>
              <a:rPr lang="zh-CN" altLang="en-US" sz="4000" dirty="0" err="1"/>
              <a:t>使用说明</a:t>
            </a:r>
            <a:endParaRPr lang="zh-CN" altLang="en-US" sz="4000" dirty="0" err="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1-6</a:t>
            </a:r>
            <a:r>
              <a:rPr lang="zh-CN" altLang="en-US" sz="2400" dirty="0">
                <a:latin typeface="+mn-ea"/>
                <a:ea typeface="+mn-ea"/>
              </a:rPr>
              <a:t> </a:t>
            </a:r>
            <a:r>
              <a:rPr lang="zh-CN" altLang="en-US" sz="2400" dirty="0" err="1"/>
              <a:t>修改传感器</a:t>
            </a:r>
            <a:r>
              <a:rPr lang="zh-CN" altLang="en-US" sz="2400" dirty="0" err="1"/>
              <a:t>偏置</a:t>
            </a:r>
            <a:endParaRPr lang="zh-CN" altLang="en-US" sz="2400" dirty="0" err="1"/>
          </a:p>
        </p:txBody>
      </p:sp>
      <p:sp>
        <p:nvSpPr>
          <p:cNvPr id="7" name="文本框 6"/>
          <p:cNvSpPr txBox="1"/>
          <p:nvPr/>
        </p:nvSpPr>
        <p:spPr>
          <a:xfrm>
            <a:off x="623570" y="1124585"/>
            <a:ext cx="10919460" cy="1423670"/>
          </a:xfrm>
          <a:prstGeom prst="rect">
            <a:avLst/>
          </a:prstGeom>
          <a:noFill/>
        </p:spPr>
        <p:txBody>
          <a:bodyPr wrap="square" rtlCol="0">
            <a:noAutofit/>
          </a:bodyPr>
          <a:lstStyle/>
          <a:p>
            <a:pPr indent="0" algn="l" fontAlgn="auto">
              <a:lnSpc>
                <a:spcPct val="150000"/>
              </a:lnSpc>
            </a:pPr>
            <a:r>
              <a:rPr lang="zh-CN" altLang="en-US" sz="1400" dirty="0"/>
              <a:t>首次启动控制器并连接控制器后，在机器人的机械零点位置时，</a:t>
            </a:r>
            <a:r>
              <a:rPr lang="zh-CN" altLang="en-US" sz="1400" dirty="0">
                <a:sym typeface="+mn-ea"/>
              </a:rPr>
              <a:t>切换查看</a:t>
            </a:r>
            <a:r>
              <a:rPr lang="en-US" altLang="zh-CN" sz="1400" dirty="0">
                <a:sym typeface="+mn-ea"/>
              </a:rPr>
              <a:t> “</a:t>
            </a:r>
            <a:r>
              <a:rPr lang="zh-CN" altLang="en-US" sz="1400" dirty="0">
                <a:sym typeface="+mn-ea"/>
              </a:rPr>
              <a:t>传感器数据</a:t>
            </a:r>
            <a:r>
              <a:rPr lang="en-US" altLang="zh-CN" sz="1400" dirty="0">
                <a:sym typeface="+mn-ea"/>
              </a:rPr>
              <a:t>”</a:t>
            </a:r>
            <a:r>
              <a:rPr lang="zh-CN" altLang="en-US" sz="1400" dirty="0">
                <a:sym typeface="+mn-ea"/>
              </a:rPr>
              <a:t>，</a:t>
            </a:r>
            <a:r>
              <a:rPr lang="zh-CN" altLang="en-US" sz="1400" dirty="0"/>
              <a:t>如果机器人传感器反馈数值和理论数值不一致，应修改传感器偏置值；</a:t>
            </a:r>
            <a:r>
              <a:rPr lang="zh-CN" altLang="en-US" sz="1400" dirty="0">
                <a:sym typeface="+mn-ea"/>
              </a:rPr>
              <a:t>点击更多功能，点击传感器与编码器，随后点击获取</a:t>
            </a:r>
            <a:r>
              <a:rPr lang="zh-CN" altLang="en-US" sz="1400" dirty="0">
                <a:sym typeface="+mn-ea"/>
              </a:rPr>
              <a:t>偏置、设置偏置，</a:t>
            </a:r>
            <a:r>
              <a:rPr lang="zh-CN" altLang="en-US" sz="1400" dirty="0">
                <a:sym typeface="+mn-ea"/>
              </a:rPr>
              <a:t>编号从</a:t>
            </a:r>
            <a:r>
              <a:rPr lang="en-US" altLang="zh-CN" sz="1400" dirty="0">
                <a:latin typeface="+mn-ea"/>
                <a:cs typeface="+mn-ea"/>
                <a:sym typeface="+mn-ea"/>
              </a:rPr>
              <a:t>0</a:t>
            </a:r>
            <a:r>
              <a:rPr lang="zh-CN" altLang="en-US" sz="1400" dirty="0">
                <a:latin typeface="+mn-ea"/>
                <a:cs typeface="+mn-ea"/>
                <a:sym typeface="+mn-ea"/>
              </a:rPr>
              <a:t>开始</a:t>
            </a:r>
            <a:r>
              <a:rPr lang="en-US" altLang="zh-CN" sz="1400" dirty="0">
                <a:latin typeface="+mn-ea"/>
                <a:cs typeface="+mn-ea"/>
                <a:sym typeface="+mn-ea"/>
              </a:rPr>
              <a:t>6</a:t>
            </a:r>
            <a:r>
              <a:rPr lang="zh-CN" altLang="en-US" sz="1400" dirty="0">
                <a:latin typeface="+mn-ea"/>
                <a:cs typeface="+mn-ea"/>
                <a:sym typeface="+mn-ea"/>
              </a:rPr>
              <a:t>结束依次对应</a:t>
            </a:r>
            <a:r>
              <a:rPr lang="en-US" altLang="zh-CN" sz="1400" dirty="0">
                <a:latin typeface="+mn-ea"/>
                <a:cs typeface="+mn-ea"/>
                <a:sym typeface="+mn-ea"/>
              </a:rPr>
              <a:t>1</a:t>
            </a:r>
            <a:r>
              <a:rPr lang="zh-CN" altLang="en-US" sz="1400" dirty="0">
                <a:latin typeface="+mn-ea"/>
                <a:cs typeface="+mn-ea"/>
                <a:sym typeface="+mn-ea"/>
              </a:rPr>
              <a:t>轴到</a:t>
            </a:r>
            <a:r>
              <a:rPr lang="en-US" altLang="zh-CN" sz="1400" dirty="0">
                <a:latin typeface="+mn-ea"/>
                <a:cs typeface="+mn-ea"/>
                <a:sym typeface="+mn-ea"/>
              </a:rPr>
              <a:t>7</a:t>
            </a:r>
            <a:r>
              <a:rPr lang="zh-CN" altLang="en-US" sz="1400" dirty="0">
                <a:latin typeface="+mn-ea"/>
                <a:cs typeface="+mn-ea"/>
                <a:sym typeface="+mn-ea"/>
              </a:rPr>
              <a:t>轴。</a:t>
            </a:r>
            <a:endParaRPr lang="zh-CN" altLang="en-US" sz="1400" dirty="0"/>
          </a:p>
          <a:p>
            <a:pPr indent="0" algn="l" fontAlgn="auto">
              <a:lnSpc>
                <a:spcPct val="150000"/>
              </a:lnSpc>
            </a:pPr>
            <a:r>
              <a:rPr lang="zh-CN" altLang="en-US" sz="1400" b="1" dirty="0"/>
              <a:t>修改方法：</a:t>
            </a:r>
            <a:r>
              <a:rPr lang="zh-CN" altLang="en-US" sz="1400" dirty="0"/>
              <a:t>取对应的轴的值设置偏置（需要下使能状态下才可修改</a:t>
            </a:r>
            <a:r>
              <a:rPr lang="zh-CN" altLang="en-US" sz="1400" dirty="0"/>
              <a:t>偏置）</a:t>
            </a:r>
            <a:endParaRPr lang="zh-CN" altLang="en-US" sz="1400" dirty="0"/>
          </a:p>
          <a:p>
            <a:pPr indent="0" algn="l" fontAlgn="auto">
              <a:lnSpc>
                <a:spcPct val="150000"/>
              </a:lnSpc>
            </a:pPr>
            <a:r>
              <a:rPr lang="zh-CN" altLang="en-US" sz="1400" dirty="0"/>
              <a:t>注意：</a:t>
            </a:r>
            <a:r>
              <a:rPr lang="en-US" altLang="zh-CN" sz="1400" dirty="0">
                <a:sym typeface="+mn-ea"/>
              </a:rPr>
              <a:t>1</a:t>
            </a:r>
            <a:r>
              <a:rPr lang="zh-CN" altLang="en-US" sz="1400" dirty="0">
                <a:sym typeface="+mn-ea"/>
              </a:rPr>
              <a:t>、</a:t>
            </a:r>
            <a:r>
              <a:rPr lang="zh-CN" altLang="en-US" sz="1400" dirty="0">
                <a:solidFill>
                  <a:srgbClr val="FF0000"/>
                </a:solidFill>
                <a:sym typeface="+mn-ea"/>
              </a:rPr>
              <a:t>获取六轴偏置后，先更改正负号</a:t>
            </a:r>
            <a:r>
              <a:rPr lang="zh-CN" altLang="en-US" sz="1400" dirty="0">
                <a:solidFill>
                  <a:srgbClr val="FF0000"/>
                </a:solidFill>
                <a:sym typeface="+mn-ea"/>
              </a:rPr>
              <a:t>然后设置偏置</a:t>
            </a:r>
            <a:r>
              <a:rPr lang="zh-CN" altLang="en-US" sz="1400" dirty="0">
                <a:sym typeface="+mn-ea"/>
              </a:rPr>
              <a:t>；</a:t>
            </a:r>
            <a:r>
              <a:rPr lang="en-US" altLang="zh-CN" sz="1400" dirty="0">
                <a:sym typeface="+mn-ea"/>
              </a:rPr>
              <a:t>2</a:t>
            </a:r>
            <a:r>
              <a:rPr lang="zh-CN" altLang="en-US" sz="1400" dirty="0">
                <a:sym typeface="+mn-ea"/>
              </a:rPr>
              <a:t>、</a:t>
            </a:r>
            <a:r>
              <a:rPr lang="zh-CN" altLang="en-US" sz="1400" dirty="0"/>
              <a:t>日常调试中修改传感器有助于提高阻抗和力控精度！</a:t>
            </a:r>
            <a:endParaRPr lang="zh-CN" altLang="en-US" sz="1400" dirty="0"/>
          </a:p>
        </p:txBody>
      </p:sp>
      <p:pic>
        <p:nvPicPr>
          <p:cNvPr id="4" name="图片 3"/>
          <p:cNvPicPr>
            <a:picLocks noChangeAspect="1"/>
          </p:cNvPicPr>
          <p:nvPr/>
        </p:nvPicPr>
        <p:blipFill>
          <a:blip r:embed="rId1"/>
          <a:stretch>
            <a:fillRect/>
          </a:stretch>
        </p:blipFill>
        <p:spPr>
          <a:xfrm>
            <a:off x="1236345" y="2938780"/>
            <a:ext cx="4470400" cy="3367405"/>
          </a:xfrm>
          <a:prstGeom prst="rect">
            <a:avLst/>
          </a:prstGeom>
        </p:spPr>
      </p:pic>
      <p:pic>
        <p:nvPicPr>
          <p:cNvPr id="6" name="图片 5"/>
          <p:cNvPicPr>
            <a:picLocks noChangeAspect="1"/>
          </p:cNvPicPr>
          <p:nvPr/>
        </p:nvPicPr>
        <p:blipFill>
          <a:blip r:embed="rId2"/>
          <a:stretch>
            <a:fillRect/>
          </a:stretch>
        </p:blipFill>
        <p:spPr>
          <a:xfrm>
            <a:off x="6096000" y="2938780"/>
            <a:ext cx="4867910" cy="3367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1-7</a:t>
            </a:r>
            <a:r>
              <a:rPr lang="zh-CN" altLang="en-US" sz="2400" dirty="0">
                <a:latin typeface="+mn-ea"/>
                <a:ea typeface="+mn-ea"/>
              </a:rPr>
              <a:t> 工具动力学参数辨识</a:t>
            </a:r>
            <a:endParaRPr lang="zh-CN" altLang="en-US" sz="2400" dirty="0">
              <a:latin typeface="+mn-ea"/>
              <a:ea typeface="+mn-ea"/>
            </a:endParaRPr>
          </a:p>
        </p:txBody>
      </p:sp>
      <p:sp>
        <p:nvSpPr>
          <p:cNvPr id="7" name="文本框 6"/>
          <p:cNvSpPr txBox="1"/>
          <p:nvPr/>
        </p:nvSpPr>
        <p:spPr>
          <a:xfrm>
            <a:off x="623570" y="1052830"/>
            <a:ext cx="8019415" cy="1109980"/>
          </a:xfrm>
          <a:prstGeom prst="rect">
            <a:avLst/>
          </a:prstGeom>
          <a:noFill/>
        </p:spPr>
        <p:txBody>
          <a:bodyPr wrap="square" rtlCol="0">
            <a:noAutofit/>
          </a:bodyPr>
          <a:lstStyle/>
          <a:p>
            <a:pPr indent="0" algn="l" fontAlgn="auto">
              <a:lnSpc>
                <a:spcPct val="150000"/>
              </a:lnSpc>
            </a:pPr>
            <a:r>
              <a:rPr lang="zh-CN" altLang="en-US" sz="1400" dirty="0"/>
              <a:t>左右臂需要一一辨识，文档演示左臂的辨识流程：</a:t>
            </a:r>
            <a:endParaRPr lang="zh-CN" altLang="en-US" sz="1400" dirty="0"/>
          </a:p>
          <a:p>
            <a:pPr indent="360045" algn="l" fontAlgn="auto">
              <a:lnSpc>
                <a:spcPct val="150000"/>
              </a:lnSpc>
            </a:pPr>
            <a:r>
              <a:rPr lang="zh-CN" altLang="en-US" sz="1600" b="1" dirty="0"/>
              <a:t>步骤</a:t>
            </a:r>
            <a:r>
              <a:rPr lang="zh-CN" altLang="en-US" sz="1600" b="1" dirty="0">
                <a:latin typeface="+mn-ea"/>
                <a:cs typeface="+mn-ea"/>
              </a:rPr>
              <a:t>一：</a:t>
            </a:r>
            <a:r>
              <a:rPr lang="zh-CN" altLang="en-US" sz="1400" dirty="0">
                <a:latin typeface="+mn-ea"/>
                <a:cs typeface="+mn-ea"/>
              </a:rPr>
              <a:t>切换</a:t>
            </a:r>
            <a:r>
              <a:rPr lang="en-US" altLang="zh-CN" sz="1400" dirty="0">
                <a:latin typeface="+mn-ea"/>
                <a:cs typeface="+mn-ea"/>
              </a:rPr>
              <a:t>PVT</a:t>
            </a:r>
            <a:r>
              <a:rPr lang="zh-CN" altLang="en-US" sz="1400" dirty="0">
                <a:latin typeface="+mn-ea"/>
                <a:cs typeface="+mn-ea"/>
              </a:rPr>
              <a:t>模式选择激励轨迹文件，①设置左臂为</a:t>
            </a:r>
            <a:r>
              <a:rPr lang="en-US" altLang="zh-CN" sz="1400" dirty="0">
                <a:latin typeface="+mn-ea"/>
                <a:cs typeface="+mn-ea"/>
              </a:rPr>
              <a:t>PVT</a:t>
            </a:r>
            <a:r>
              <a:rPr lang="zh-CN" altLang="en-US" sz="1400" dirty="0">
                <a:latin typeface="+mn-ea"/>
                <a:cs typeface="+mn-ea"/>
              </a:rPr>
              <a:t>模式同时上传步骤③</a:t>
            </a:r>
            <a:r>
              <a:rPr lang="zh-CN" altLang="en-US" sz="1400" dirty="0">
                <a:latin typeface="+mn-ea"/>
                <a:cs typeface="+mn-ea"/>
              </a:rPr>
              <a:t>轨迹文件；②切换相应机型；③选择轨迹文件：</a:t>
            </a:r>
            <a:r>
              <a:rPr lang="en-US" altLang="zh-CN" sz="1400" dirty="0">
                <a:latin typeface="+mn-ea"/>
                <a:cs typeface="+mn-ea"/>
              </a:rPr>
              <a:t> LoadData/IdenTraj/LoadIdenTraj_MarvinCCS_Left.fmv"</a:t>
            </a:r>
            <a:r>
              <a:rPr lang="zh-CN" altLang="en-US" sz="1400" dirty="0">
                <a:latin typeface="+mn-ea"/>
                <a:cs typeface="+mn-ea"/>
              </a:rPr>
              <a:t>。</a:t>
            </a:r>
            <a:endParaRPr lang="zh-CN" altLang="en-US" sz="1400" dirty="0">
              <a:latin typeface="+mn-ea"/>
              <a:cs typeface="+mn-ea"/>
            </a:endParaRPr>
          </a:p>
        </p:txBody>
      </p:sp>
      <p:sp>
        <p:nvSpPr>
          <p:cNvPr id="3" name="文本框 2"/>
          <p:cNvSpPr txBox="1"/>
          <p:nvPr/>
        </p:nvSpPr>
        <p:spPr>
          <a:xfrm>
            <a:off x="983615" y="5949315"/>
            <a:ext cx="7130415" cy="304800"/>
          </a:xfrm>
          <a:prstGeom prst="rect">
            <a:avLst/>
          </a:prstGeom>
          <a:noFill/>
        </p:spPr>
        <p:txBody>
          <a:bodyPr wrap="square" rtlCol="0">
            <a:noAutofit/>
          </a:bodyPr>
          <a:p>
            <a:r>
              <a:rPr lang="zh-CN" altLang="en-US" sz="1400" dirty="0">
                <a:latin typeface="+mn-ea"/>
                <a:cs typeface="+mn-ea"/>
                <a:sym typeface="+mn-ea"/>
              </a:rPr>
              <a:t>说明：辨识参数的文件夹和软件在同一目录，文件夹名</a:t>
            </a:r>
            <a:r>
              <a:rPr lang="en-US" altLang="zh-CN" sz="1400" dirty="0">
                <a:latin typeface="+mn-ea"/>
                <a:cs typeface="+mn-ea"/>
                <a:sym typeface="+mn-ea"/>
              </a:rPr>
              <a:t>LoadDat/</a:t>
            </a:r>
            <a:endParaRPr lang="en-US" altLang="zh-CN" sz="1400" dirty="0">
              <a:latin typeface="+mn-ea"/>
              <a:cs typeface="+mn-ea"/>
            </a:endParaRPr>
          </a:p>
          <a:p>
            <a:endParaRPr lang="en-US" altLang="zh-CN" sz="1400" dirty="0">
              <a:latin typeface="+mn-ea"/>
              <a:cs typeface="+mn-ea"/>
            </a:endParaRPr>
          </a:p>
        </p:txBody>
      </p:sp>
      <p:pic>
        <p:nvPicPr>
          <p:cNvPr id="4" name="图片 3"/>
          <p:cNvPicPr>
            <a:picLocks noChangeAspect="1"/>
          </p:cNvPicPr>
          <p:nvPr/>
        </p:nvPicPr>
        <p:blipFill>
          <a:blip r:embed="rId1"/>
          <a:stretch>
            <a:fillRect/>
          </a:stretch>
        </p:blipFill>
        <p:spPr>
          <a:xfrm>
            <a:off x="6527800" y="2583180"/>
            <a:ext cx="4572000" cy="2816225"/>
          </a:xfrm>
          <a:prstGeom prst="rect">
            <a:avLst/>
          </a:prstGeom>
        </p:spPr>
      </p:pic>
      <p:pic>
        <p:nvPicPr>
          <p:cNvPr id="6" name="图片 5"/>
          <p:cNvPicPr>
            <a:picLocks noChangeAspect="1"/>
          </p:cNvPicPr>
          <p:nvPr/>
        </p:nvPicPr>
        <p:blipFill>
          <a:blip r:embed="rId2"/>
          <a:stretch>
            <a:fillRect/>
          </a:stretch>
        </p:blipFill>
        <p:spPr>
          <a:xfrm>
            <a:off x="1055370" y="2601595"/>
            <a:ext cx="4731385" cy="27978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rPr>
              <a:t>1-7 </a:t>
            </a:r>
            <a:r>
              <a:rPr lang="zh-CN" altLang="en-US" sz="2400" dirty="0">
                <a:latin typeface="+mn-ea"/>
                <a:ea typeface="+mn-ea"/>
              </a:rPr>
              <a:t>工具动力学参数辨识</a:t>
            </a:r>
            <a:endParaRPr lang="zh-CN" altLang="en-US" sz="2400" dirty="0">
              <a:latin typeface="+mn-ea"/>
              <a:ea typeface="+mn-ea"/>
            </a:endParaRPr>
          </a:p>
        </p:txBody>
      </p:sp>
      <p:sp>
        <p:nvSpPr>
          <p:cNvPr id="7" name="文本框 6"/>
          <p:cNvSpPr txBox="1"/>
          <p:nvPr/>
        </p:nvSpPr>
        <p:spPr>
          <a:xfrm>
            <a:off x="551180" y="1052830"/>
            <a:ext cx="10927715" cy="1430020"/>
          </a:xfrm>
          <a:prstGeom prst="rect">
            <a:avLst/>
          </a:prstGeom>
          <a:noFill/>
        </p:spPr>
        <p:txBody>
          <a:bodyPr wrap="square" rtlCol="0">
            <a:spAutoFit/>
          </a:bodyPr>
          <a:lstStyle/>
          <a:p>
            <a:pPr indent="360045" algn="l" fontAlgn="auto">
              <a:lnSpc>
                <a:spcPct val="150000"/>
              </a:lnSpc>
            </a:pPr>
            <a:r>
              <a:rPr lang="zh-CN" altLang="en-US" sz="1600" b="1" dirty="0"/>
              <a:t>步骤二：</a:t>
            </a:r>
            <a:r>
              <a:rPr lang="zh-CN" altLang="en-US" sz="1400" dirty="0">
                <a:latin typeface="+mn-ea"/>
                <a:cs typeface="+mn-ea"/>
              </a:rPr>
              <a:t>数据采集，数据自动保存在</a:t>
            </a:r>
            <a:r>
              <a:rPr lang="en-US" altLang="zh-CN" sz="1400" dirty="0">
                <a:latin typeface="+mn-ea"/>
                <a:cs typeface="+mn-ea"/>
              </a:rPr>
              <a:t>LoadData</a:t>
            </a:r>
            <a:r>
              <a:rPr lang="zh-CN" altLang="en-US" sz="1400" dirty="0">
                <a:latin typeface="+mn-ea"/>
                <a:cs typeface="+mn-ea"/>
              </a:rPr>
              <a:t>文件夹下（由于主包这里无</a:t>
            </a:r>
            <a:r>
              <a:rPr lang="en-US" altLang="zh-CN" sz="1400" dirty="0">
                <a:latin typeface="+mn-ea"/>
                <a:cs typeface="+mn-ea"/>
              </a:rPr>
              <a:t>CCS</a:t>
            </a:r>
            <a:r>
              <a:rPr lang="zh-CN" altLang="en-US" sz="1400" dirty="0">
                <a:latin typeface="+mn-ea"/>
                <a:cs typeface="+mn-ea"/>
              </a:rPr>
              <a:t>机型，用</a:t>
            </a:r>
            <a:r>
              <a:rPr lang="en-US" altLang="zh-CN" sz="1400" dirty="0">
                <a:latin typeface="+mn-ea"/>
                <a:cs typeface="+mn-ea"/>
              </a:rPr>
              <a:t>SRS</a:t>
            </a:r>
            <a:r>
              <a:rPr lang="zh-CN" altLang="en-US" sz="1400" dirty="0">
                <a:latin typeface="+mn-ea"/>
                <a:cs typeface="+mn-ea"/>
              </a:rPr>
              <a:t>机型演示辨识结果），①点击采集左臂空载数据（不装工具），随后调出</a:t>
            </a:r>
            <a:r>
              <a:rPr lang="en-US" altLang="zh-CN" sz="1400" dirty="0">
                <a:latin typeface="+mn-ea"/>
                <a:cs typeface="+mn-ea"/>
              </a:rPr>
              <a:t>PVT</a:t>
            </a:r>
            <a:r>
              <a:rPr lang="zh-CN" altLang="en-US" sz="1400" dirty="0">
                <a:latin typeface="+mn-ea"/>
                <a:cs typeface="+mn-ea"/>
              </a:rPr>
              <a:t>弹窗，运行</a:t>
            </a:r>
            <a:r>
              <a:rPr lang="en-US" altLang="zh-CN" sz="1400" dirty="0">
                <a:latin typeface="+mn-ea"/>
                <a:cs typeface="+mn-ea"/>
              </a:rPr>
              <a:t>“</a:t>
            </a:r>
            <a:r>
              <a:rPr lang="zh-CN" altLang="en-US" sz="1400" dirty="0">
                <a:latin typeface="+mn-ea"/>
                <a:cs typeface="+mn-ea"/>
              </a:rPr>
              <a:t>步骤一</a:t>
            </a:r>
            <a:r>
              <a:rPr lang="en-US" altLang="zh-CN" sz="1400" dirty="0">
                <a:latin typeface="+mn-ea"/>
                <a:cs typeface="+mn-ea"/>
              </a:rPr>
              <a:t>”</a:t>
            </a:r>
            <a:r>
              <a:rPr lang="zh-CN" altLang="en-US" sz="1400" dirty="0">
                <a:latin typeface="+mn-ea"/>
                <a:cs typeface="+mn-ea"/>
              </a:rPr>
              <a:t>中轨迹文件，等轨迹运行结束，弹窗提示成功，就可以装工具；②装好工具采集带载数据，轨迹运行结束，弹窗提示成功。（先采带载，拆下工具采空载也可，顺序无关）；③工具动力学辨识（注意辨识出来的参数顺序：</a:t>
            </a:r>
            <a:r>
              <a:rPr lang="en-US" altLang="zh-CN" sz="1400" dirty="0">
                <a:latin typeface="+mn-ea"/>
                <a:cs typeface="+mn-ea"/>
              </a:rPr>
              <a:t>m,mx,my,mz,ixx, ixy, ixz,iyy, iyz,izz</a:t>
            </a:r>
            <a:r>
              <a:rPr lang="zh-CN" altLang="en-US" sz="1400" dirty="0">
                <a:latin typeface="+mn-ea"/>
                <a:cs typeface="+mn-ea"/>
              </a:rPr>
              <a:t>。）；后续</a:t>
            </a:r>
            <a:r>
              <a:rPr lang="zh-CN" altLang="en-US" sz="1400" dirty="0">
                <a:solidFill>
                  <a:srgbClr val="FF0000"/>
                </a:solidFill>
                <a:latin typeface="+mn-ea"/>
                <a:cs typeface="+mn-ea"/>
              </a:rPr>
              <a:t>一键导入到工具参数设置</a:t>
            </a:r>
            <a:r>
              <a:rPr lang="zh-CN" altLang="en-US" sz="1400" dirty="0">
                <a:latin typeface="+mn-ea"/>
                <a:cs typeface="+mn-ea"/>
              </a:rPr>
              <a:t>，再设一次工具才会生效到控制器和计算库。</a:t>
            </a:r>
            <a:endParaRPr lang="zh-CN" altLang="en-US" sz="1400" dirty="0">
              <a:latin typeface="+mn-ea"/>
              <a:cs typeface="+mn-ea"/>
            </a:endParaRPr>
          </a:p>
        </p:txBody>
      </p:sp>
      <p:pic>
        <p:nvPicPr>
          <p:cNvPr id="3" name="图片 2"/>
          <p:cNvPicPr>
            <a:picLocks noChangeAspect="1"/>
          </p:cNvPicPr>
          <p:nvPr/>
        </p:nvPicPr>
        <p:blipFill>
          <a:blip r:embed="rId1"/>
          <a:stretch>
            <a:fillRect/>
          </a:stretch>
        </p:blipFill>
        <p:spPr>
          <a:xfrm>
            <a:off x="3215640" y="2780665"/>
            <a:ext cx="5538470" cy="34137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1-8</a:t>
            </a:r>
            <a:r>
              <a:rPr lang="en-US" sz="2400" dirty="0">
                <a:latin typeface="+mn-ea"/>
                <a:ea typeface="+mn-ea"/>
              </a:rPr>
              <a:t> </a:t>
            </a:r>
            <a:r>
              <a:rPr lang="zh-CN" altLang="en-US" sz="2400" dirty="0">
                <a:latin typeface="+mn-ea"/>
                <a:ea typeface="+mn-ea"/>
              </a:rPr>
              <a:t>工具参数设置</a:t>
            </a:r>
            <a:r>
              <a:rPr lang="en-US" altLang="zh-CN" sz="2400" dirty="0">
                <a:latin typeface="+mn-ea"/>
                <a:ea typeface="+mn-ea"/>
              </a:rPr>
              <a:t>(</a:t>
            </a:r>
            <a:r>
              <a:rPr lang="zh-CN" altLang="en-US" sz="2400" dirty="0">
                <a:latin typeface="+mn-ea"/>
                <a:ea typeface="+mn-ea"/>
              </a:rPr>
              <a:t>手动）</a:t>
            </a:r>
            <a:endParaRPr lang="zh-CN" altLang="en-US" sz="2400" dirty="0">
              <a:latin typeface="+mn-ea"/>
              <a:ea typeface="+mn-ea"/>
            </a:endParaRPr>
          </a:p>
        </p:txBody>
      </p:sp>
      <p:sp>
        <p:nvSpPr>
          <p:cNvPr id="7" name="文本框 6"/>
          <p:cNvSpPr txBox="1"/>
          <p:nvPr/>
        </p:nvSpPr>
        <p:spPr>
          <a:xfrm>
            <a:off x="551180" y="1052830"/>
            <a:ext cx="10520680" cy="1332230"/>
          </a:xfrm>
          <a:prstGeom prst="rect">
            <a:avLst/>
          </a:prstGeom>
          <a:noFill/>
        </p:spPr>
        <p:txBody>
          <a:bodyPr wrap="square" rtlCol="0">
            <a:noAutofit/>
          </a:bodyPr>
          <a:lstStyle/>
          <a:p>
            <a:pPr indent="360045" algn="l" fontAlgn="auto">
              <a:lnSpc>
                <a:spcPct val="150000"/>
              </a:lnSpc>
            </a:pPr>
            <a:r>
              <a:rPr lang="zh-CN" altLang="en-US" sz="1400" dirty="0"/>
              <a:t>在带工具进</a:t>
            </a:r>
            <a:r>
              <a:rPr lang="zh-CN" altLang="en-US" sz="1400" dirty="0">
                <a:latin typeface="+mn-ea"/>
                <a:cs typeface="+mn-ea"/>
              </a:rPr>
              <a:t>入阻抗模式之前，需要设置工具的动力学和运动学参数，否则会导致机械臂飞车情况。工具的运动学设置后，</a:t>
            </a:r>
            <a:r>
              <a:rPr lang="en-US" altLang="zh-CN" sz="1400" dirty="0">
                <a:latin typeface="+mn-ea"/>
                <a:cs typeface="+mn-ea"/>
              </a:rPr>
              <a:t> </a:t>
            </a:r>
            <a:r>
              <a:rPr lang="zh-CN" altLang="en-US" sz="1400" dirty="0">
                <a:latin typeface="+mn-ea"/>
                <a:cs typeface="+mn-ea"/>
              </a:rPr>
              <a:t>关节正解到工具（此时的</a:t>
            </a:r>
            <a:r>
              <a:rPr lang="en-US" altLang="zh-CN" sz="1400" dirty="0">
                <a:latin typeface="+mn-ea"/>
                <a:cs typeface="+mn-ea"/>
              </a:rPr>
              <a:t>XYZABC</a:t>
            </a:r>
            <a:r>
              <a:rPr lang="zh-CN" altLang="en-US" sz="1400" dirty="0">
                <a:latin typeface="+mn-ea"/>
                <a:cs typeface="+mn-ea"/>
              </a:rPr>
              <a:t>为工具在基座下的位姿）。</a:t>
            </a:r>
            <a:endParaRPr lang="zh-CN" altLang="en-US" sz="1400" dirty="0">
              <a:latin typeface="+mn-ea"/>
              <a:cs typeface="+mn-ea"/>
            </a:endParaRPr>
          </a:p>
          <a:p>
            <a:pPr indent="360045" algn="l" fontAlgn="auto">
              <a:lnSpc>
                <a:spcPct val="150000"/>
              </a:lnSpc>
            </a:pPr>
            <a:r>
              <a:rPr lang="zh-CN" altLang="en-US" sz="1400" b="1" dirty="0">
                <a:latin typeface="+mn-ea"/>
                <a:cs typeface="+mn-ea"/>
              </a:rPr>
              <a:t>设置步骤：</a:t>
            </a:r>
            <a:r>
              <a:rPr lang="zh-CN" altLang="en-US" sz="1400" dirty="0">
                <a:latin typeface="+mn-ea"/>
                <a:cs typeface="+mn-ea"/>
              </a:rPr>
              <a:t>先填写工具运动学参数，然后点击设置工具参数按钮，即保存参数数据；共</a:t>
            </a:r>
            <a:r>
              <a:rPr lang="en-US" altLang="zh-CN" sz="1400" dirty="0">
                <a:latin typeface="+mn-ea"/>
                <a:cs typeface="+mn-ea"/>
              </a:rPr>
              <a:t>6</a:t>
            </a:r>
            <a:r>
              <a:rPr lang="zh-CN" altLang="en-US" sz="1400" dirty="0">
                <a:latin typeface="+mn-ea"/>
                <a:cs typeface="+mn-ea"/>
              </a:rPr>
              <a:t>个参数，依次为</a:t>
            </a:r>
            <a:r>
              <a:rPr lang="en-US" altLang="zh-CN" sz="1400" dirty="0">
                <a:latin typeface="+mn-ea"/>
                <a:cs typeface="+mn-ea"/>
              </a:rPr>
              <a:t>XYZABC</a:t>
            </a:r>
            <a:r>
              <a:rPr lang="zh-CN" altLang="en-US" sz="1400" dirty="0">
                <a:latin typeface="+mn-ea"/>
                <a:cs typeface="+mn-ea"/>
              </a:rPr>
              <a:t>。工具动力学参数设置操作相似，共十个参数，依次为</a:t>
            </a:r>
            <a:r>
              <a:rPr lang="en-US" altLang="zh-CN" sz="1400" dirty="0">
                <a:latin typeface="+mn-ea"/>
                <a:cs typeface="+mn-ea"/>
              </a:rPr>
              <a:t>M</a:t>
            </a:r>
            <a:r>
              <a:rPr lang="zh-CN" altLang="en-US" sz="1400" dirty="0">
                <a:latin typeface="+mn-ea"/>
                <a:cs typeface="+mn-ea"/>
              </a:rPr>
              <a:t>、</a:t>
            </a:r>
            <a:r>
              <a:rPr lang="en-US" altLang="zh-CN" sz="1400" dirty="0">
                <a:latin typeface="+mn-ea"/>
                <a:cs typeface="+mn-ea"/>
              </a:rPr>
              <a:t>MCP_X</a:t>
            </a:r>
            <a:r>
              <a:rPr lang="zh-CN" altLang="en-US" sz="1400" dirty="0">
                <a:latin typeface="+mn-ea"/>
                <a:cs typeface="+mn-ea"/>
              </a:rPr>
              <a:t>、</a:t>
            </a:r>
            <a:r>
              <a:rPr lang="en-US" altLang="zh-CN" sz="1400" dirty="0">
                <a:latin typeface="+mn-ea"/>
                <a:cs typeface="+mn-ea"/>
                <a:sym typeface="+mn-ea"/>
              </a:rPr>
              <a:t>MCP_</a:t>
            </a:r>
            <a:r>
              <a:rPr lang="en-US" altLang="zh-CN" sz="1400" dirty="0">
                <a:latin typeface="+mn-ea"/>
                <a:cs typeface="+mn-ea"/>
              </a:rPr>
              <a:t>Y</a:t>
            </a:r>
            <a:r>
              <a:rPr lang="zh-CN" altLang="en-US" sz="1400" dirty="0">
                <a:latin typeface="+mn-ea"/>
                <a:cs typeface="+mn-ea"/>
              </a:rPr>
              <a:t>、</a:t>
            </a:r>
            <a:r>
              <a:rPr lang="en-US" altLang="zh-CN" sz="1400" dirty="0">
                <a:latin typeface="+mn-ea"/>
                <a:cs typeface="+mn-ea"/>
                <a:sym typeface="+mn-ea"/>
              </a:rPr>
              <a:t>MCP_</a:t>
            </a:r>
            <a:r>
              <a:rPr lang="en-US" altLang="zh-CN" sz="1400" dirty="0">
                <a:latin typeface="+mn-ea"/>
                <a:cs typeface="+mn-ea"/>
              </a:rPr>
              <a:t>Z</a:t>
            </a:r>
            <a:r>
              <a:rPr lang="zh-CN" altLang="en-US" sz="1400" dirty="0">
                <a:latin typeface="+mn-ea"/>
                <a:cs typeface="+mn-ea"/>
              </a:rPr>
              <a:t>、</a:t>
            </a:r>
            <a:r>
              <a:rPr lang="en-US" altLang="zh-CN" sz="1400" dirty="0">
                <a:latin typeface="+mn-ea"/>
                <a:cs typeface="+mn-ea"/>
              </a:rPr>
              <a:t>I_XX</a:t>
            </a:r>
            <a:r>
              <a:rPr lang="zh-CN" altLang="en-US" sz="1400" dirty="0">
                <a:latin typeface="+mn-ea"/>
                <a:cs typeface="+mn-ea"/>
              </a:rPr>
              <a:t>、</a:t>
            </a:r>
            <a:r>
              <a:rPr lang="en-US" altLang="zh-CN" sz="1400" dirty="0">
                <a:latin typeface="+mn-ea"/>
                <a:cs typeface="+mn-ea"/>
                <a:sym typeface="+mn-ea"/>
              </a:rPr>
              <a:t>I_</a:t>
            </a:r>
            <a:r>
              <a:rPr lang="en-US" altLang="zh-CN" sz="1400" dirty="0">
                <a:latin typeface="+mn-ea"/>
                <a:cs typeface="+mn-ea"/>
              </a:rPr>
              <a:t>XY</a:t>
            </a:r>
            <a:r>
              <a:rPr lang="zh-CN" altLang="en-US" sz="1400" dirty="0">
                <a:latin typeface="+mn-ea"/>
                <a:cs typeface="+mn-ea"/>
              </a:rPr>
              <a:t>、</a:t>
            </a:r>
            <a:r>
              <a:rPr lang="en-US" altLang="zh-CN" sz="1400" dirty="0">
                <a:latin typeface="+mn-ea"/>
                <a:cs typeface="+mn-ea"/>
                <a:sym typeface="+mn-ea"/>
              </a:rPr>
              <a:t>I_</a:t>
            </a:r>
            <a:r>
              <a:rPr lang="en-US" altLang="zh-CN" sz="1400" dirty="0">
                <a:latin typeface="+mn-ea"/>
                <a:cs typeface="+mn-ea"/>
              </a:rPr>
              <a:t>XZ</a:t>
            </a:r>
            <a:r>
              <a:rPr lang="zh-CN" altLang="en-US" sz="1400" dirty="0">
                <a:latin typeface="+mn-ea"/>
                <a:cs typeface="+mn-ea"/>
              </a:rPr>
              <a:t>、</a:t>
            </a:r>
            <a:r>
              <a:rPr lang="en-US" altLang="zh-CN" sz="1400" dirty="0">
                <a:latin typeface="+mn-ea"/>
                <a:cs typeface="+mn-ea"/>
                <a:sym typeface="+mn-ea"/>
              </a:rPr>
              <a:t>I_</a:t>
            </a:r>
            <a:r>
              <a:rPr lang="en-US" altLang="zh-CN" sz="1400" dirty="0">
                <a:latin typeface="+mn-ea"/>
                <a:cs typeface="+mn-ea"/>
              </a:rPr>
              <a:t>YY</a:t>
            </a:r>
            <a:r>
              <a:rPr lang="zh-CN" altLang="en-US" sz="1400" dirty="0">
                <a:latin typeface="+mn-ea"/>
                <a:cs typeface="+mn-ea"/>
              </a:rPr>
              <a:t>、</a:t>
            </a:r>
            <a:r>
              <a:rPr lang="en-US" altLang="zh-CN" sz="1400" dirty="0">
                <a:latin typeface="+mn-ea"/>
                <a:cs typeface="+mn-ea"/>
                <a:sym typeface="+mn-ea"/>
              </a:rPr>
              <a:t>I_</a:t>
            </a:r>
            <a:r>
              <a:rPr lang="en-US" altLang="zh-CN" sz="1400" dirty="0">
                <a:latin typeface="+mn-ea"/>
                <a:cs typeface="+mn-ea"/>
              </a:rPr>
              <a:t>YZ</a:t>
            </a:r>
            <a:r>
              <a:rPr lang="zh-CN" altLang="en-US" sz="1400" dirty="0">
                <a:latin typeface="+mn-ea"/>
                <a:cs typeface="+mn-ea"/>
              </a:rPr>
              <a:t>、</a:t>
            </a:r>
            <a:r>
              <a:rPr lang="en-US" altLang="zh-CN" sz="1400" dirty="0">
                <a:latin typeface="+mn-ea"/>
                <a:cs typeface="+mn-ea"/>
                <a:sym typeface="+mn-ea"/>
              </a:rPr>
              <a:t>I_</a:t>
            </a:r>
            <a:r>
              <a:rPr lang="en-US" altLang="zh-CN" sz="1400" dirty="0">
                <a:latin typeface="+mn-ea"/>
                <a:cs typeface="+mn-ea"/>
              </a:rPr>
              <a:t>ZZ</a:t>
            </a:r>
            <a:r>
              <a:rPr lang="zh-CN" altLang="en-US" sz="1400" dirty="0">
                <a:latin typeface="+mn-ea"/>
                <a:cs typeface="+mn-ea"/>
              </a:rPr>
              <a:t>。</a:t>
            </a:r>
            <a:endParaRPr lang="zh-CN" altLang="en-US" sz="1400" dirty="0">
              <a:latin typeface="+mn-ea"/>
              <a:cs typeface="+mn-ea"/>
            </a:endParaRPr>
          </a:p>
        </p:txBody>
      </p:sp>
      <p:pic>
        <p:nvPicPr>
          <p:cNvPr id="3" name="图片 2"/>
          <p:cNvPicPr>
            <a:picLocks noChangeAspect="1"/>
          </p:cNvPicPr>
          <p:nvPr/>
        </p:nvPicPr>
        <p:blipFill>
          <a:blip r:embed="rId1"/>
          <a:stretch>
            <a:fillRect/>
          </a:stretch>
        </p:blipFill>
        <p:spPr>
          <a:xfrm>
            <a:off x="2855595" y="2708910"/>
            <a:ext cx="6100445" cy="3463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1-9</a:t>
            </a:r>
            <a:r>
              <a:rPr lang="zh-CN" altLang="en-US" sz="2400" dirty="0">
                <a:latin typeface="+mn-ea"/>
                <a:ea typeface="+mn-ea"/>
              </a:rPr>
              <a:t> 检查机器人关节正方向</a:t>
            </a:r>
            <a:endParaRPr lang="zh-CN" altLang="en-US" sz="2400" dirty="0">
              <a:latin typeface="+mn-ea"/>
              <a:ea typeface="+mn-ea"/>
            </a:endParaRPr>
          </a:p>
        </p:txBody>
      </p:sp>
      <p:sp>
        <p:nvSpPr>
          <p:cNvPr id="7" name="文本框 6"/>
          <p:cNvSpPr txBox="1"/>
          <p:nvPr/>
        </p:nvSpPr>
        <p:spPr>
          <a:xfrm>
            <a:off x="695143" y="1182271"/>
            <a:ext cx="8050530" cy="337185"/>
          </a:xfrm>
          <a:prstGeom prst="rect">
            <a:avLst/>
          </a:prstGeom>
          <a:noFill/>
        </p:spPr>
        <p:txBody>
          <a:bodyPr wrap="none" rtlCol="0">
            <a:spAutoFit/>
          </a:bodyPr>
          <a:lstStyle/>
          <a:p>
            <a:pPr algn="l"/>
            <a:r>
              <a:rPr lang="zh-CN" altLang="en-US" sz="1600" b="1" dirty="0"/>
              <a:t>关节正方向</a:t>
            </a:r>
            <a:r>
              <a:rPr lang="zh-CN" altLang="en-US" sz="1400" dirty="0"/>
              <a:t>：面向机器</a:t>
            </a:r>
            <a:r>
              <a:rPr lang="zh-CN" altLang="en-US" sz="1400" dirty="0">
                <a:latin typeface="+mn-ea"/>
                <a:cs typeface="+mn-ea"/>
              </a:rPr>
              <a:t>人确定机器人的各关节正方向！图中为各关节处的坐标，非建模</a:t>
            </a:r>
            <a:r>
              <a:rPr lang="en-US" altLang="zh-CN" sz="1400" dirty="0">
                <a:latin typeface="+mn-ea"/>
                <a:cs typeface="+mn-ea"/>
              </a:rPr>
              <a:t>DH</a:t>
            </a:r>
            <a:r>
              <a:rPr lang="zh-CN" altLang="en-US" sz="1400" dirty="0">
                <a:latin typeface="+mn-ea"/>
                <a:cs typeface="+mn-ea"/>
              </a:rPr>
              <a:t>坐标系</a:t>
            </a:r>
            <a:r>
              <a:rPr lang="zh-CN" altLang="en-US" sz="1400" dirty="0"/>
              <a:t>！</a:t>
            </a:r>
            <a:endParaRPr lang="zh-CN" altLang="en-US" sz="1400" dirty="0"/>
          </a:p>
        </p:txBody>
      </p:sp>
      <p:pic>
        <p:nvPicPr>
          <p:cNvPr id="8" name="图片 8" descr="CCS构型双臂坐标系方向"/>
          <p:cNvPicPr>
            <a:picLocks noChangeAspect="1" noChangeArrowheads="1"/>
          </p:cNvPicPr>
          <p:nvPr/>
        </p:nvPicPr>
        <p:blipFill>
          <a:blip r:embed="rId1"/>
          <a:stretch>
            <a:fillRect/>
          </a:stretch>
        </p:blipFill>
        <p:spPr>
          <a:xfrm>
            <a:off x="2711450" y="1844675"/>
            <a:ext cx="6551295" cy="41890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1-10 </a:t>
            </a:r>
            <a:r>
              <a:rPr lang="zh-CN" altLang="en-US" sz="2400" dirty="0">
                <a:latin typeface="+mn-ea"/>
                <a:ea typeface="+mn-ea"/>
              </a:rPr>
              <a:t>检查电流和传感器方向</a:t>
            </a:r>
            <a:endParaRPr lang="zh-CN" altLang="en-US" sz="2400" dirty="0">
              <a:latin typeface="+mn-ea"/>
              <a:ea typeface="+mn-ea"/>
            </a:endParaRPr>
          </a:p>
        </p:txBody>
      </p:sp>
      <p:sp>
        <p:nvSpPr>
          <p:cNvPr id="7" name="文本框 6"/>
          <p:cNvSpPr txBox="1"/>
          <p:nvPr/>
        </p:nvSpPr>
        <p:spPr>
          <a:xfrm>
            <a:off x="767080" y="1124585"/>
            <a:ext cx="11085830" cy="460375"/>
          </a:xfrm>
          <a:prstGeom prst="rect">
            <a:avLst/>
          </a:prstGeom>
          <a:noFill/>
        </p:spPr>
        <p:txBody>
          <a:bodyPr wrap="square" rtlCol="0">
            <a:spAutoFit/>
          </a:bodyPr>
          <a:lstStyle/>
          <a:p>
            <a:pPr indent="0" algn="l" fontAlgn="auto">
              <a:lnSpc>
                <a:spcPct val="150000"/>
              </a:lnSpc>
            </a:pPr>
            <a:r>
              <a:rPr lang="zh-CN" altLang="en-US" sz="1600" b="1" dirty="0"/>
              <a:t>传感器方向测试：</a:t>
            </a:r>
            <a:r>
              <a:rPr lang="zh-CN" altLang="en-US" sz="1400" dirty="0"/>
              <a:t>当机器人运行到零点位置时，按照机器人关节反方向施加力，如果值均为正，则说明安装方向正确，否则不正确。</a:t>
            </a:r>
            <a:endParaRPr lang="zh-CN" altLang="en-US" sz="1400" dirty="0"/>
          </a:p>
        </p:txBody>
      </p:sp>
      <p:pic>
        <p:nvPicPr>
          <p:cNvPr id="3" name="图片 2"/>
          <p:cNvPicPr>
            <a:picLocks noChangeAspect="1"/>
          </p:cNvPicPr>
          <p:nvPr/>
        </p:nvPicPr>
        <p:blipFill>
          <a:blip r:embed="rId1"/>
          <a:stretch>
            <a:fillRect/>
          </a:stretch>
        </p:blipFill>
        <p:spPr>
          <a:xfrm>
            <a:off x="2567940" y="2132965"/>
            <a:ext cx="6611620" cy="37852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sym typeface="+mn-ea"/>
              </a:rPr>
              <a:t>1-10 </a:t>
            </a:r>
            <a:r>
              <a:rPr lang="zh-CN" altLang="en-US" sz="2400" dirty="0">
                <a:latin typeface="+mn-ea"/>
                <a:ea typeface="+mn-ea"/>
                <a:sym typeface="+mn-ea"/>
              </a:rPr>
              <a:t>检查电流和传感器方向</a:t>
            </a:r>
            <a:endParaRPr lang="zh-CN" altLang="en-US" sz="2400" dirty="0">
              <a:latin typeface="+mn-ea"/>
              <a:ea typeface="+mn-ea"/>
            </a:endParaRPr>
          </a:p>
        </p:txBody>
      </p:sp>
      <p:sp>
        <p:nvSpPr>
          <p:cNvPr id="7" name="文本框 6"/>
          <p:cNvSpPr txBox="1"/>
          <p:nvPr/>
        </p:nvSpPr>
        <p:spPr>
          <a:xfrm>
            <a:off x="623570" y="1124585"/>
            <a:ext cx="6790055" cy="1522730"/>
          </a:xfrm>
          <a:prstGeom prst="rect">
            <a:avLst/>
          </a:prstGeom>
          <a:noFill/>
        </p:spPr>
        <p:txBody>
          <a:bodyPr wrap="none" rtlCol="0">
            <a:noAutofit/>
          </a:bodyPr>
          <a:lstStyle/>
          <a:p>
            <a:pPr indent="0" algn="l" fontAlgn="auto">
              <a:lnSpc>
                <a:spcPct val="150000"/>
              </a:lnSpc>
            </a:pPr>
            <a:r>
              <a:rPr lang="zh-CN" altLang="en-US" sz="1600" b="1" dirty="0"/>
              <a:t>检测左臂电流和传感器方向：</a:t>
            </a:r>
            <a:endParaRPr lang="zh-CN" altLang="en-US" sz="1600" b="1" dirty="0"/>
          </a:p>
          <a:p>
            <a:pPr indent="360045" algn="l" fontAlgn="auto">
              <a:lnSpc>
                <a:spcPct val="150000"/>
              </a:lnSpc>
            </a:pPr>
            <a:r>
              <a:rPr lang="en-US" altLang="zh-CN" sz="1400" dirty="0">
                <a:latin typeface="+mn-ea"/>
                <a:cs typeface="+mn-ea"/>
              </a:rPr>
              <a:t>1-3-5 </a:t>
            </a:r>
            <a:r>
              <a:rPr lang="zh-CN" altLang="en-US" sz="1400" dirty="0">
                <a:latin typeface="+mn-ea"/>
                <a:cs typeface="+mn-ea"/>
              </a:rPr>
              <a:t>轴正向检测检测方法：面向左臂末端，在左臂末端施加一个顺时针扭矩。</a:t>
            </a:r>
            <a:endParaRPr lang="zh-CN" altLang="en-US" sz="1400" dirty="0">
              <a:latin typeface="+mn-ea"/>
              <a:cs typeface="+mn-ea"/>
            </a:endParaRPr>
          </a:p>
          <a:p>
            <a:pPr indent="360045" algn="l" fontAlgn="auto">
              <a:lnSpc>
                <a:spcPct val="150000"/>
              </a:lnSpc>
            </a:pPr>
            <a:r>
              <a:rPr lang="en-US" altLang="zh-CN" sz="1400" dirty="0">
                <a:latin typeface="+mn-ea"/>
                <a:cs typeface="+mn-ea"/>
                <a:sym typeface="+mn-ea"/>
              </a:rPr>
              <a:t>2-4-6 </a:t>
            </a:r>
            <a:r>
              <a:rPr lang="zh-CN" altLang="en-US" sz="1400" dirty="0">
                <a:latin typeface="+mn-ea"/>
                <a:cs typeface="+mn-ea"/>
                <a:sym typeface="+mn-ea"/>
              </a:rPr>
              <a:t>轴正向检测检测方法：面向左臂末端，在左臂末端施加一个水平向左的力。</a:t>
            </a:r>
            <a:endParaRPr lang="zh-CN" altLang="en-US" sz="1400" dirty="0">
              <a:latin typeface="+mn-ea"/>
              <a:cs typeface="+mn-ea"/>
              <a:sym typeface="+mn-ea"/>
            </a:endParaRPr>
          </a:p>
          <a:p>
            <a:pPr indent="360045" algn="l" fontAlgn="auto">
              <a:lnSpc>
                <a:spcPct val="150000"/>
              </a:lnSpc>
            </a:pPr>
            <a:r>
              <a:rPr lang="en-US" altLang="zh-CN" sz="1400" dirty="0">
                <a:latin typeface="+mn-ea"/>
                <a:cs typeface="+mn-ea"/>
                <a:sym typeface="+mn-ea"/>
              </a:rPr>
              <a:t>7 </a:t>
            </a:r>
            <a:r>
              <a:rPr lang="zh-CN" altLang="en-US" sz="1400" dirty="0">
                <a:latin typeface="+mn-ea"/>
                <a:cs typeface="+mn-ea"/>
                <a:sym typeface="+mn-ea"/>
              </a:rPr>
              <a:t>轴正向检测检测方法：面向左臂末端，在左臂末端施加一个垂直向下的力。</a:t>
            </a:r>
            <a:endParaRPr lang="en-US" altLang="zh-CN" sz="1400" dirty="0">
              <a:latin typeface="+mn-ea"/>
              <a:cs typeface="+mn-ea"/>
            </a:endParaRPr>
          </a:p>
          <a:p>
            <a:pPr indent="360045" algn="l" fontAlgn="auto">
              <a:lnSpc>
                <a:spcPct val="150000"/>
              </a:lnSpc>
            </a:pPr>
            <a:endParaRPr lang="zh-CN" altLang="en-US" sz="1400" dirty="0">
              <a:latin typeface="+mn-ea"/>
              <a:cs typeface="+mn-ea"/>
            </a:endParaRPr>
          </a:p>
        </p:txBody>
      </p:sp>
      <p:pic>
        <p:nvPicPr>
          <p:cNvPr id="10" name="图片 16" descr="左臂施加顺时针扭矩测135轴正"/>
          <p:cNvPicPr>
            <a:picLocks noChangeAspect="1" noChangeArrowheads="1"/>
          </p:cNvPicPr>
          <p:nvPr/>
        </p:nvPicPr>
        <p:blipFill>
          <a:blip r:embed="rId1"/>
          <a:stretch>
            <a:fillRect/>
          </a:stretch>
        </p:blipFill>
        <p:spPr>
          <a:xfrm>
            <a:off x="647065" y="3022600"/>
            <a:ext cx="3343275" cy="3196590"/>
          </a:xfrm>
          <a:prstGeom prst="rect">
            <a:avLst/>
          </a:prstGeom>
        </p:spPr>
      </p:pic>
      <p:pic>
        <p:nvPicPr>
          <p:cNvPr id="11" name="图片 17" descr="左臂施加正向的力测246轴"/>
          <p:cNvPicPr>
            <a:picLocks noChangeAspect="1" noChangeArrowheads="1"/>
          </p:cNvPicPr>
          <p:nvPr/>
        </p:nvPicPr>
        <p:blipFill>
          <a:blip r:embed="rId2"/>
          <a:stretch>
            <a:fillRect/>
          </a:stretch>
        </p:blipFill>
        <p:spPr>
          <a:xfrm>
            <a:off x="4608830" y="3022600"/>
            <a:ext cx="3303905" cy="3201035"/>
          </a:xfrm>
          <a:prstGeom prst="rect">
            <a:avLst/>
          </a:prstGeom>
        </p:spPr>
      </p:pic>
      <p:pic>
        <p:nvPicPr>
          <p:cNvPr id="12" name="图片 18" descr="左臂末端施加垂直向下的力测7轴"/>
          <p:cNvPicPr>
            <a:picLocks noChangeAspect="1" noChangeArrowheads="1"/>
          </p:cNvPicPr>
          <p:nvPr/>
        </p:nvPicPr>
        <p:blipFill>
          <a:blip r:embed="rId3"/>
          <a:stretch>
            <a:fillRect/>
          </a:stretch>
        </p:blipFill>
        <p:spPr>
          <a:xfrm>
            <a:off x="8472170" y="3100705"/>
            <a:ext cx="3336290" cy="31184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sym typeface="+mn-ea"/>
              </a:rPr>
              <a:t>1-10 </a:t>
            </a:r>
            <a:r>
              <a:rPr lang="zh-CN" altLang="en-US" sz="2400" dirty="0">
                <a:latin typeface="+mn-ea"/>
                <a:ea typeface="+mn-ea"/>
                <a:sym typeface="+mn-ea"/>
              </a:rPr>
              <a:t>检查电流和传感器方向</a:t>
            </a:r>
            <a:endParaRPr lang="zh-CN" altLang="en-US" sz="2400" dirty="0">
              <a:latin typeface="+mn-ea"/>
              <a:ea typeface="+mn-ea"/>
            </a:endParaRPr>
          </a:p>
        </p:txBody>
      </p:sp>
      <p:sp>
        <p:nvSpPr>
          <p:cNvPr id="7" name="文本框 6"/>
          <p:cNvSpPr txBox="1"/>
          <p:nvPr/>
        </p:nvSpPr>
        <p:spPr>
          <a:xfrm>
            <a:off x="551180" y="1196975"/>
            <a:ext cx="11080115" cy="783590"/>
          </a:xfrm>
          <a:prstGeom prst="rect">
            <a:avLst/>
          </a:prstGeom>
          <a:noFill/>
        </p:spPr>
        <p:txBody>
          <a:bodyPr wrap="square" rtlCol="0">
            <a:spAutoFit/>
          </a:bodyPr>
          <a:lstStyle/>
          <a:p>
            <a:pPr indent="0" algn="l" fontAlgn="auto">
              <a:lnSpc>
                <a:spcPct val="150000"/>
              </a:lnSpc>
            </a:pPr>
            <a:r>
              <a:rPr lang="zh-CN" altLang="en-US" sz="1600" b="1" dirty="0"/>
              <a:t>传感器检测结果：</a:t>
            </a:r>
            <a:r>
              <a:rPr lang="zh-CN" altLang="en-US" sz="1400" dirty="0"/>
              <a:t>按照以上方法检测结果，上位机界面对应轴的数值为正且变大，说明传感器方向正确。电流方向的检测方法与传感器方向的检测方法一致！</a:t>
            </a:r>
            <a:endParaRPr lang="zh-CN" altLang="en-US" sz="1400" dirty="0"/>
          </a:p>
        </p:txBody>
      </p:sp>
      <p:sp>
        <p:nvSpPr>
          <p:cNvPr id="6" name="文本框 5"/>
          <p:cNvSpPr txBox="1"/>
          <p:nvPr/>
        </p:nvSpPr>
        <p:spPr>
          <a:xfrm>
            <a:off x="263525" y="5390515"/>
            <a:ext cx="11664950" cy="579755"/>
          </a:xfrm>
          <a:prstGeom prst="rect">
            <a:avLst/>
          </a:prstGeom>
          <a:noFill/>
        </p:spPr>
        <p:txBody>
          <a:bodyPr wrap="square" rtlCol="0">
            <a:noAutofit/>
          </a:bodyPr>
          <a:p>
            <a:r>
              <a:rPr lang="en-US" altLang="zh-CN" sz="1400"/>
              <a:t>                       </a:t>
            </a:r>
            <a:r>
              <a:rPr lang="zh-CN" altLang="en-US" sz="1400">
                <a:latin typeface="+mn-ea"/>
                <a:cs typeface="+mn-ea"/>
              </a:rPr>
              <a:t>左臂</a:t>
            </a:r>
            <a:r>
              <a:rPr lang="en-US" altLang="zh-CN" sz="1400">
                <a:latin typeface="+mn-ea"/>
                <a:cs typeface="+mn-ea"/>
              </a:rPr>
              <a:t> 135</a:t>
            </a:r>
            <a:r>
              <a:rPr lang="zh-CN" altLang="en-US" sz="1400">
                <a:latin typeface="+mn-ea"/>
                <a:cs typeface="+mn-ea"/>
              </a:rPr>
              <a:t>轴的值变大</a:t>
            </a:r>
            <a:r>
              <a:rPr lang="en-US" altLang="zh-CN" sz="1400">
                <a:latin typeface="+mn-ea"/>
                <a:cs typeface="+mn-ea"/>
              </a:rPr>
              <a:t>                                              </a:t>
            </a:r>
            <a:r>
              <a:rPr lang="zh-CN" altLang="en-US" sz="1400">
                <a:latin typeface="+mn-ea"/>
                <a:cs typeface="+mn-ea"/>
              </a:rPr>
              <a:t>左臂</a:t>
            </a:r>
            <a:r>
              <a:rPr lang="en-US" altLang="zh-CN" sz="1400">
                <a:latin typeface="+mn-ea"/>
                <a:cs typeface="+mn-ea"/>
              </a:rPr>
              <a:t> 246</a:t>
            </a:r>
            <a:r>
              <a:rPr lang="zh-CN" altLang="en-US" sz="1400">
                <a:latin typeface="+mn-ea"/>
                <a:cs typeface="+mn-ea"/>
              </a:rPr>
              <a:t>轴的值变大</a:t>
            </a:r>
            <a:r>
              <a:rPr lang="en-US" altLang="zh-CN" sz="1400">
                <a:latin typeface="+mn-ea"/>
                <a:cs typeface="+mn-ea"/>
              </a:rPr>
              <a:t>                                                 </a:t>
            </a:r>
            <a:r>
              <a:rPr lang="zh-CN" altLang="en-US" sz="1400">
                <a:latin typeface="+mn-ea"/>
                <a:cs typeface="+mn-ea"/>
              </a:rPr>
              <a:t>左臂</a:t>
            </a:r>
            <a:r>
              <a:rPr lang="en-US" altLang="zh-CN" sz="1400">
                <a:latin typeface="+mn-ea"/>
                <a:cs typeface="+mn-ea"/>
              </a:rPr>
              <a:t>7</a:t>
            </a:r>
            <a:r>
              <a:rPr lang="zh-CN" altLang="en-US" sz="1400">
                <a:latin typeface="+mn-ea"/>
                <a:cs typeface="+mn-ea"/>
              </a:rPr>
              <a:t>轴的值变大</a:t>
            </a:r>
            <a:r>
              <a:rPr lang="en-US" altLang="zh-CN" sz="1400" b="1">
                <a:latin typeface="+mn-ea"/>
                <a:cs typeface="+mn-ea"/>
              </a:rPr>
              <a:t>              </a:t>
            </a:r>
            <a:endParaRPr lang="en-US" altLang="zh-CN" sz="1400" b="1">
              <a:latin typeface="+mn-ea"/>
              <a:cs typeface="+mn-ea"/>
            </a:endParaRPr>
          </a:p>
        </p:txBody>
      </p:sp>
      <p:pic>
        <p:nvPicPr>
          <p:cNvPr id="11" name="图片 10"/>
          <p:cNvPicPr>
            <a:picLocks noChangeAspect="1"/>
          </p:cNvPicPr>
          <p:nvPr/>
        </p:nvPicPr>
        <p:blipFill>
          <a:blip r:embed="rId1"/>
          <a:stretch>
            <a:fillRect/>
          </a:stretch>
        </p:blipFill>
        <p:spPr>
          <a:xfrm>
            <a:off x="392430" y="2428240"/>
            <a:ext cx="3516630" cy="2809240"/>
          </a:xfrm>
          <a:prstGeom prst="rect">
            <a:avLst/>
          </a:prstGeom>
        </p:spPr>
      </p:pic>
      <p:pic>
        <p:nvPicPr>
          <p:cNvPr id="13" name="图片 12"/>
          <p:cNvPicPr>
            <a:picLocks noChangeAspect="1"/>
          </p:cNvPicPr>
          <p:nvPr/>
        </p:nvPicPr>
        <p:blipFill>
          <a:blip r:embed="rId2"/>
          <a:stretch>
            <a:fillRect/>
          </a:stretch>
        </p:blipFill>
        <p:spPr>
          <a:xfrm>
            <a:off x="4223385" y="2434590"/>
            <a:ext cx="3750945" cy="2808605"/>
          </a:xfrm>
          <a:prstGeom prst="rect">
            <a:avLst/>
          </a:prstGeom>
        </p:spPr>
      </p:pic>
      <p:pic>
        <p:nvPicPr>
          <p:cNvPr id="14" name="图片 13"/>
          <p:cNvPicPr>
            <a:picLocks noChangeAspect="1"/>
          </p:cNvPicPr>
          <p:nvPr/>
        </p:nvPicPr>
        <p:blipFill>
          <a:blip r:embed="rId3"/>
          <a:stretch>
            <a:fillRect/>
          </a:stretch>
        </p:blipFill>
        <p:spPr>
          <a:xfrm>
            <a:off x="8288020" y="2428240"/>
            <a:ext cx="3656965" cy="28149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sym typeface="+mn-ea"/>
              </a:rPr>
              <a:t>1-10 </a:t>
            </a:r>
            <a:r>
              <a:rPr lang="zh-CN" altLang="en-US" sz="2400" dirty="0">
                <a:latin typeface="+mn-ea"/>
                <a:ea typeface="+mn-ea"/>
                <a:sym typeface="+mn-ea"/>
              </a:rPr>
              <a:t>检查电流和传感器方向</a:t>
            </a:r>
            <a:endParaRPr lang="zh-CN" altLang="en-US" sz="2400" dirty="0">
              <a:latin typeface="+mn-ea"/>
              <a:ea typeface="+mn-ea"/>
            </a:endParaRPr>
          </a:p>
        </p:txBody>
      </p:sp>
      <p:sp>
        <p:nvSpPr>
          <p:cNvPr id="7" name="文本框 6"/>
          <p:cNvSpPr txBox="1"/>
          <p:nvPr/>
        </p:nvSpPr>
        <p:spPr>
          <a:xfrm>
            <a:off x="623570" y="1052830"/>
            <a:ext cx="6830060" cy="1460500"/>
          </a:xfrm>
          <a:prstGeom prst="rect">
            <a:avLst/>
          </a:prstGeom>
          <a:noFill/>
        </p:spPr>
        <p:txBody>
          <a:bodyPr wrap="none" rtlCol="0">
            <a:noAutofit/>
          </a:bodyPr>
          <a:lstStyle/>
          <a:p>
            <a:pPr indent="0" algn="l" fontAlgn="auto">
              <a:lnSpc>
                <a:spcPct val="150000"/>
              </a:lnSpc>
            </a:pPr>
            <a:r>
              <a:rPr lang="zh-CN" altLang="en-US" sz="1600" b="1" dirty="0"/>
              <a:t>检测</a:t>
            </a:r>
            <a:r>
              <a:rPr lang="zh-CN" altLang="en-US" sz="1600" b="1" dirty="0"/>
              <a:t>右臂电流和传感器方向：</a:t>
            </a:r>
            <a:endParaRPr lang="zh-CN" altLang="en-US" sz="1600" b="1" dirty="0"/>
          </a:p>
          <a:p>
            <a:pPr indent="360045" algn="l" fontAlgn="auto">
              <a:lnSpc>
                <a:spcPct val="150000"/>
              </a:lnSpc>
            </a:pPr>
            <a:r>
              <a:rPr lang="en-US" altLang="zh-CN" sz="1400" dirty="0">
                <a:latin typeface="+mn-ea"/>
                <a:cs typeface="+mn-ea"/>
                <a:sym typeface="+mn-ea"/>
              </a:rPr>
              <a:t>1-3-5 </a:t>
            </a:r>
            <a:r>
              <a:rPr lang="zh-CN" altLang="en-US" sz="1400" dirty="0">
                <a:latin typeface="+mn-ea"/>
                <a:cs typeface="+mn-ea"/>
                <a:sym typeface="+mn-ea"/>
              </a:rPr>
              <a:t>轴正向检测检测方法：</a:t>
            </a:r>
            <a:r>
              <a:rPr lang="zh-CN" altLang="en-US" sz="1400" dirty="0">
                <a:latin typeface="+mn-ea"/>
                <a:cs typeface="+mn-ea"/>
              </a:rPr>
              <a:t>面相右臂末端，在右臂末端施加一个顺时针的扭矩。</a:t>
            </a:r>
            <a:endParaRPr lang="zh-CN" altLang="en-US" sz="1400" dirty="0">
              <a:latin typeface="+mn-ea"/>
              <a:cs typeface="+mn-ea"/>
            </a:endParaRPr>
          </a:p>
          <a:p>
            <a:pPr indent="360045" algn="l" fontAlgn="auto">
              <a:lnSpc>
                <a:spcPct val="150000"/>
              </a:lnSpc>
            </a:pPr>
            <a:r>
              <a:rPr lang="en-US" altLang="zh-CN" sz="1400" dirty="0">
                <a:latin typeface="+mn-ea"/>
                <a:cs typeface="+mn-ea"/>
                <a:sym typeface="+mn-ea"/>
              </a:rPr>
              <a:t>2-4-6 </a:t>
            </a:r>
            <a:r>
              <a:rPr lang="zh-CN" altLang="en-US" sz="1400" dirty="0">
                <a:latin typeface="+mn-ea"/>
                <a:cs typeface="+mn-ea"/>
                <a:sym typeface="+mn-ea"/>
              </a:rPr>
              <a:t>轴正向检测检测方法：</a:t>
            </a:r>
            <a:r>
              <a:rPr lang="zh-CN" altLang="en-US" sz="1400" dirty="0">
                <a:latin typeface="+mn-ea"/>
                <a:cs typeface="+mn-ea"/>
                <a:sym typeface="+mn-ea"/>
              </a:rPr>
              <a:t>面相右臂末端，在右臂末端施加一个水平向右的力。</a:t>
            </a:r>
            <a:endParaRPr lang="zh-CN" altLang="en-US" sz="1400" dirty="0">
              <a:latin typeface="+mn-ea"/>
              <a:cs typeface="+mn-ea"/>
              <a:sym typeface="+mn-ea"/>
            </a:endParaRPr>
          </a:p>
          <a:p>
            <a:pPr indent="360045" algn="l" fontAlgn="auto">
              <a:lnSpc>
                <a:spcPct val="150000"/>
              </a:lnSpc>
            </a:pPr>
            <a:r>
              <a:rPr lang="en-US" altLang="zh-CN" sz="1400" dirty="0">
                <a:latin typeface="+mn-ea"/>
                <a:cs typeface="+mn-ea"/>
                <a:sym typeface="+mn-ea"/>
              </a:rPr>
              <a:t>7 </a:t>
            </a:r>
            <a:r>
              <a:rPr lang="zh-CN" altLang="en-US" sz="1400" dirty="0">
                <a:latin typeface="+mn-ea"/>
                <a:cs typeface="+mn-ea"/>
                <a:sym typeface="+mn-ea"/>
              </a:rPr>
              <a:t>轴正向检测</a:t>
            </a:r>
            <a:r>
              <a:rPr lang="zh-CN" altLang="en-US" sz="1400" dirty="0">
                <a:sym typeface="+mn-ea"/>
              </a:rPr>
              <a:t>检测方法：</a:t>
            </a:r>
            <a:r>
              <a:rPr lang="zh-CN" altLang="en-US" sz="1400" dirty="0"/>
              <a:t>面相右臂末端，在右臂末端施加一个垂直向上的力。</a:t>
            </a:r>
            <a:endParaRPr lang="zh-CN" altLang="en-US" sz="1400" b="1" dirty="0"/>
          </a:p>
          <a:p>
            <a:pPr indent="360045" algn="l" fontAlgn="auto">
              <a:lnSpc>
                <a:spcPct val="150000"/>
              </a:lnSpc>
            </a:pPr>
            <a:endParaRPr lang="zh-CN" altLang="en-US" sz="1400" b="1" dirty="0"/>
          </a:p>
        </p:txBody>
      </p:sp>
      <p:pic>
        <p:nvPicPr>
          <p:cNvPr id="16" name="图片 19" descr="右臂施加顺时针扭矩测135"/>
          <p:cNvPicPr>
            <a:picLocks noChangeAspect="1" noChangeArrowheads="1"/>
          </p:cNvPicPr>
          <p:nvPr/>
        </p:nvPicPr>
        <p:blipFill>
          <a:blip r:embed="rId1"/>
          <a:stretch>
            <a:fillRect/>
          </a:stretch>
        </p:blipFill>
        <p:spPr>
          <a:xfrm>
            <a:off x="531495" y="3016250"/>
            <a:ext cx="3311525" cy="2991485"/>
          </a:xfrm>
          <a:prstGeom prst="rect">
            <a:avLst/>
          </a:prstGeom>
        </p:spPr>
      </p:pic>
      <p:pic>
        <p:nvPicPr>
          <p:cNvPr id="17" name="图片 15"/>
          <p:cNvPicPr>
            <a:picLocks noChangeAspect="1" noChangeArrowheads="1"/>
          </p:cNvPicPr>
          <p:nvPr/>
        </p:nvPicPr>
        <p:blipFill>
          <a:blip r:embed="rId2"/>
          <a:stretch>
            <a:fillRect/>
          </a:stretch>
        </p:blipFill>
        <p:spPr>
          <a:xfrm>
            <a:off x="4374515" y="3016885"/>
            <a:ext cx="3408045" cy="3001645"/>
          </a:xfrm>
          <a:prstGeom prst="rect">
            <a:avLst/>
          </a:prstGeom>
        </p:spPr>
      </p:pic>
      <p:pic>
        <p:nvPicPr>
          <p:cNvPr id="18" name="图片 21" descr="右臂施加向上的力测7"/>
          <p:cNvPicPr>
            <a:picLocks noChangeAspect="1" noChangeArrowheads="1"/>
          </p:cNvPicPr>
          <p:nvPr/>
        </p:nvPicPr>
        <p:blipFill>
          <a:blip r:embed="rId3"/>
          <a:stretch>
            <a:fillRect/>
          </a:stretch>
        </p:blipFill>
        <p:spPr>
          <a:xfrm>
            <a:off x="8294370" y="3016885"/>
            <a:ext cx="3481705" cy="30016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sym typeface="+mn-ea"/>
              </a:rPr>
              <a:t>1-10 </a:t>
            </a:r>
            <a:r>
              <a:rPr lang="zh-CN" altLang="en-US" sz="2400" dirty="0">
                <a:latin typeface="+mn-ea"/>
                <a:ea typeface="+mn-ea"/>
                <a:sym typeface="+mn-ea"/>
              </a:rPr>
              <a:t>检查电流和传感器方向</a:t>
            </a:r>
            <a:endParaRPr lang="zh-CN" altLang="en-US" sz="2400" dirty="0">
              <a:latin typeface="+mn-ea"/>
              <a:ea typeface="+mn-ea"/>
            </a:endParaRPr>
          </a:p>
        </p:txBody>
      </p:sp>
      <p:sp>
        <p:nvSpPr>
          <p:cNvPr id="7" name="文本框 6"/>
          <p:cNvSpPr txBox="1"/>
          <p:nvPr/>
        </p:nvSpPr>
        <p:spPr>
          <a:xfrm>
            <a:off x="623570" y="1195705"/>
            <a:ext cx="10910570" cy="783590"/>
          </a:xfrm>
          <a:prstGeom prst="rect">
            <a:avLst/>
          </a:prstGeom>
          <a:noFill/>
        </p:spPr>
        <p:txBody>
          <a:bodyPr wrap="square" rtlCol="0">
            <a:spAutoFit/>
          </a:bodyPr>
          <a:lstStyle/>
          <a:p>
            <a:pPr indent="0" algn="l" fontAlgn="auto">
              <a:lnSpc>
                <a:spcPct val="150000"/>
              </a:lnSpc>
            </a:pPr>
            <a:r>
              <a:rPr lang="zh-CN" altLang="en-US" sz="1600" b="1" dirty="0">
                <a:sym typeface="+mn-ea"/>
              </a:rPr>
              <a:t>传感器检测结果：</a:t>
            </a:r>
            <a:r>
              <a:rPr lang="zh-CN" altLang="en-US" sz="1400" dirty="0">
                <a:sym typeface="+mn-ea"/>
              </a:rPr>
              <a:t>按照以上方法检测结果，上位机界面对应轴的数值为正且变大，说明传感器方向正确。电流方向的检测方法与传感器方向的检测方法一致！</a:t>
            </a:r>
            <a:endParaRPr lang="zh-CN" altLang="en-US" sz="1400" dirty="0">
              <a:sym typeface="+mn-ea"/>
            </a:endParaRPr>
          </a:p>
        </p:txBody>
      </p:sp>
      <p:sp>
        <p:nvSpPr>
          <p:cNvPr id="6" name="文本框 5"/>
          <p:cNvSpPr txBox="1"/>
          <p:nvPr/>
        </p:nvSpPr>
        <p:spPr>
          <a:xfrm>
            <a:off x="263525" y="5589905"/>
            <a:ext cx="11664950" cy="345440"/>
          </a:xfrm>
          <a:prstGeom prst="rect">
            <a:avLst/>
          </a:prstGeom>
          <a:noFill/>
        </p:spPr>
        <p:txBody>
          <a:bodyPr wrap="square" rtlCol="0">
            <a:noAutofit/>
          </a:bodyPr>
          <a:p>
            <a:r>
              <a:rPr lang="en-US" altLang="zh-CN" sz="1400"/>
              <a:t>                     </a:t>
            </a:r>
            <a:r>
              <a:rPr lang="zh-CN" altLang="en-US" sz="1400">
                <a:latin typeface="+mn-ea"/>
                <a:cs typeface="+mn-ea"/>
              </a:rPr>
              <a:t>左臂</a:t>
            </a:r>
            <a:r>
              <a:rPr lang="en-US" altLang="zh-CN" sz="1400">
                <a:latin typeface="+mn-ea"/>
                <a:cs typeface="+mn-ea"/>
              </a:rPr>
              <a:t> 135</a:t>
            </a:r>
            <a:r>
              <a:rPr lang="zh-CN" altLang="en-US" sz="1400">
                <a:latin typeface="+mn-ea"/>
                <a:cs typeface="+mn-ea"/>
              </a:rPr>
              <a:t>轴的值变大</a:t>
            </a:r>
            <a:r>
              <a:rPr lang="en-US" altLang="zh-CN" sz="1400">
                <a:latin typeface="+mn-ea"/>
                <a:cs typeface="+mn-ea"/>
              </a:rPr>
              <a:t>                                                  </a:t>
            </a:r>
            <a:r>
              <a:rPr lang="zh-CN" altLang="en-US" sz="1400">
                <a:latin typeface="+mn-ea"/>
                <a:cs typeface="+mn-ea"/>
              </a:rPr>
              <a:t>左臂</a:t>
            </a:r>
            <a:r>
              <a:rPr lang="en-US" altLang="zh-CN" sz="1400">
                <a:latin typeface="+mn-ea"/>
                <a:cs typeface="+mn-ea"/>
              </a:rPr>
              <a:t> 246</a:t>
            </a:r>
            <a:r>
              <a:rPr lang="zh-CN" altLang="en-US" sz="1400">
                <a:latin typeface="+mn-ea"/>
                <a:cs typeface="+mn-ea"/>
              </a:rPr>
              <a:t>轴的值变大</a:t>
            </a:r>
            <a:r>
              <a:rPr lang="en-US" altLang="zh-CN" sz="1400">
                <a:latin typeface="+mn-ea"/>
                <a:cs typeface="+mn-ea"/>
              </a:rPr>
              <a:t>                                                   </a:t>
            </a:r>
            <a:r>
              <a:rPr lang="zh-CN" altLang="en-US" sz="1400">
                <a:latin typeface="+mn-ea"/>
                <a:cs typeface="+mn-ea"/>
              </a:rPr>
              <a:t>左臂</a:t>
            </a:r>
            <a:r>
              <a:rPr lang="en-US" altLang="zh-CN" sz="1400">
                <a:latin typeface="+mn-ea"/>
                <a:cs typeface="+mn-ea"/>
              </a:rPr>
              <a:t>7</a:t>
            </a:r>
            <a:r>
              <a:rPr lang="zh-CN" altLang="en-US" sz="1400">
                <a:latin typeface="+mn-ea"/>
                <a:cs typeface="+mn-ea"/>
              </a:rPr>
              <a:t>轴的值变大</a:t>
            </a:r>
            <a:r>
              <a:rPr lang="en-US" altLang="zh-CN" sz="1400" b="1">
                <a:latin typeface="+mn-ea"/>
                <a:cs typeface="+mn-ea"/>
              </a:rPr>
              <a:t>              </a:t>
            </a:r>
            <a:endParaRPr lang="en-US" altLang="zh-CN" sz="1400" b="1">
              <a:latin typeface="+mn-ea"/>
              <a:cs typeface="+mn-ea"/>
            </a:endParaRPr>
          </a:p>
        </p:txBody>
      </p:sp>
      <p:pic>
        <p:nvPicPr>
          <p:cNvPr id="10" name="图片 9"/>
          <p:cNvPicPr>
            <a:picLocks noChangeAspect="1"/>
          </p:cNvPicPr>
          <p:nvPr/>
        </p:nvPicPr>
        <p:blipFill>
          <a:blip r:embed="rId1"/>
          <a:stretch>
            <a:fillRect/>
          </a:stretch>
        </p:blipFill>
        <p:spPr>
          <a:xfrm>
            <a:off x="335280" y="2435860"/>
            <a:ext cx="3629025" cy="3084195"/>
          </a:xfrm>
          <a:prstGeom prst="rect">
            <a:avLst/>
          </a:prstGeom>
        </p:spPr>
      </p:pic>
      <p:pic>
        <p:nvPicPr>
          <p:cNvPr id="11" name="图片 10"/>
          <p:cNvPicPr>
            <a:picLocks noChangeAspect="1"/>
          </p:cNvPicPr>
          <p:nvPr/>
        </p:nvPicPr>
        <p:blipFill>
          <a:blip r:embed="rId2"/>
          <a:stretch>
            <a:fillRect/>
          </a:stretch>
        </p:blipFill>
        <p:spPr>
          <a:xfrm>
            <a:off x="4079875" y="2435860"/>
            <a:ext cx="3923665" cy="3000375"/>
          </a:xfrm>
          <a:prstGeom prst="rect">
            <a:avLst/>
          </a:prstGeom>
        </p:spPr>
      </p:pic>
      <p:pic>
        <p:nvPicPr>
          <p:cNvPr id="12" name="图片 11"/>
          <p:cNvPicPr>
            <a:picLocks noChangeAspect="1"/>
          </p:cNvPicPr>
          <p:nvPr/>
        </p:nvPicPr>
        <p:blipFill>
          <a:blip r:embed="rId3"/>
          <a:stretch>
            <a:fillRect/>
          </a:stretch>
        </p:blipFill>
        <p:spPr>
          <a:xfrm>
            <a:off x="8112125" y="2442210"/>
            <a:ext cx="3936365" cy="29933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a:spLocks noGrp="1"/>
          </p:cNvSpPr>
          <p:nvPr>
            <p:ph type="body" sz="quarter" idx="10"/>
          </p:nvPr>
        </p:nvSpPr>
        <p:spPr>
          <a:xfrm>
            <a:off x="2783205" y="1628775"/>
            <a:ext cx="4231005" cy="3166745"/>
          </a:xfrm>
        </p:spPr>
        <p:txBody>
          <a:bodyPr/>
          <a:lstStyle/>
          <a:p>
            <a:pPr marL="0" indent="0">
              <a:lnSpc>
                <a:spcPct val="150000"/>
              </a:lnSpc>
              <a:buNone/>
            </a:pPr>
            <a:r>
              <a:rPr lang="zh-CN" altLang="en-US" dirty="0"/>
              <a:t>一、</a:t>
            </a:r>
            <a:r>
              <a:rPr lang="zh-CN" altLang="en-US" dirty="0" err="1"/>
              <a:t>基础操作</a:t>
            </a:r>
            <a:endParaRPr lang="zh-CN" altLang="en-US" dirty="0" err="1"/>
          </a:p>
          <a:p>
            <a:pPr marL="0" indent="0">
              <a:lnSpc>
                <a:spcPct val="150000"/>
              </a:lnSpc>
              <a:buNone/>
            </a:pPr>
            <a:r>
              <a:rPr lang="zh-CN" altLang="en-US" dirty="0"/>
              <a:t>二、</a:t>
            </a:r>
            <a:r>
              <a:rPr lang="zh-CN" altLang="en-US" dirty="0" err="1"/>
              <a:t>位置模式与运</a:t>
            </a:r>
            <a:r>
              <a:rPr lang="zh-CN" altLang="en-US" dirty="0" err="1"/>
              <a:t>动控制</a:t>
            </a:r>
            <a:endParaRPr lang="zh-CN" altLang="en-US" dirty="0" err="1"/>
          </a:p>
          <a:p>
            <a:pPr marL="0" indent="0">
              <a:lnSpc>
                <a:spcPct val="150000"/>
              </a:lnSpc>
              <a:buNone/>
            </a:pPr>
            <a:r>
              <a:rPr lang="zh-CN" altLang="en-US" dirty="0"/>
              <a:t>三、</a:t>
            </a:r>
            <a:r>
              <a:rPr lang="zh-CN" altLang="en-US" dirty="0" err="1"/>
              <a:t>阻抗控制</a:t>
            </a:r>
            <a:r>
              <a:rPr lang="zh-CN" altLang="en-US" dirty="0" err="1"/>
              <a:t>模式</a:t>
            </a:r>
            <a:endParaRPr lang="zh-CN" altLang="en-US" dirty="0" err="1"/>
          </a:p>
          <a:p>
            <a:pPr marL="0" indent="0">
              <a:lnSpc>
                <a:spcPct val="150000"/>
              </a:lnSpc>
              <a:buNone/>
            </a:pPr>
            <a:r>
              <a:rPr lang="zh-CN" altLang="en-US" dirty="0" err="1"/>
              <a:t>四、其</a:t>
            </a:r>
            <a:r>
              <a:rPr lang="zh-CN" altLang="en-US" dirty="0" err="1"/>
              <a:t>它功能</a:t>
            </a:r>
            <a:endParaRPr lang="zh-CN" altLang="en-US" dirty="0" err="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1-11</a:t>
            </a:r>
            <a:r>
              <a:rPr lang="zh-CN" altLang="en-US" sz="2400" dirty="0">
                <a:latin typeface="+mn-ea"/>
                <a:ea typeface="+mn-ea"/>
              </a:rPr>
              <a:t> 系统升级</a:t>
            </a:r>
            <a:endParaRPr lang="zh-CN" altLang="en-US" sz="2400" dirty="0">
              <a:latin typeface="+mn-ea"/>
              <a:ea typeface="+mn-ea"/>
            </a:endParaRPr>
          </a:p>
        </p:txBody>
      </p:sp>
      <p:sp>
        <p:nvSpPr>
          <p:cNvPr id="7" name="文本框 6"/>
          <p:cNvSpPr txBox="1"/>
          <p:nvPr/>
        </p:nvSpPr>
        <p:spPr>
          <a:xfrm>
            <a:off x="479425" y="1125220"/>
            <a:ext cx="10890250" cy="790575"/>
          </a:xfrm>
          <a:prstGeom prst="rect">
            <a:avLst/>
          </a:prstGeom>
          <a:noFill/>
        </p:spPr>
        <p:txBody>
          <a:bodyPr wrap="square" rtlCol="0">
            <a:noAutofit/>
          </a:bodyPr>
          <a:p>
            <a:pPr indent="0" fontAlgn="auto">
              <a:lnSpc>
                <a:spcPct val="150000"/>
              </a:lnSpc>
            </a:pPr>
            <a:r>
              <a:rPr lang="zh-CN" altLang="en-US" sz="1600" b="1">
                <a:latin typeface="+mn-ea"/>
                <a:cs typeface="+mn-ea"/>
              </a:rPr>
              <a:t>系统升级：</a:t>
            </a:r>
            <a:r>
              <a:rPr lang="zh-CN" altLang="en-US" sz="1400">
                <a:latin typeface="+mn-ea"/>
                <a:cs typeface="+mn-ea"/>
              </a:rPr>
              <a:t>按图中依次点击更多功能</a:t>
            </a:r>
            <a:r>
              <a:rPr lang="en-US" altLang="zh-CN" sz="1400">
                <a:latin typeface="+mn-ea"/>
                <a:cs typeface="+mn-ea"/>
              </a:rPr>
              <a:t>-</a:t>
            </a:r>
            <a:r>
              <a:rPr lang="zh-CN" altLang="en-US" sz="1400">
                <a:latin typeface="+mn-ea"/>
                <a:cs typeface="+mn-ea"/>
              </a:rPr>
              <a:t>系统升级</a:t>
            </a:r>
            <a:r>
              <a:rPr lang="en-US" altLang="zh-CN" sz="1400">
                <a:latin typeface="+mn-ea"/>
                <a:cs typeface="+mn-ea"/>
              </a:rPr>
              <a:t>-</a:t>
            </a:r>
            <a:r>
              <a:rPr lang="zh-CN" altLang="en-US" sz="1400">
                <a:latin typeface="+mn-ea"/>
                <a:cs typeface="+mn-ea"/>
              </a:rPr>
              <a:t>更新系统</a:t>
            </a:r>
            <a:r>
              <a:rPr lang="en-US" altLang="zh-CN" sz="1400">
                <a:latin typeface="+mn-ea"/>
                <a:cs typeface="+mn-ea"/>
              </a:rPr>
              <a:t>-</a:t>
            </a:r>
            <a:r>
              <a:rPr lang="zh-CN" altLang="en-US" sz="1400">
                <a:latin typeface="+mn-ea"/>
                <a:cs typeface="+mn-ea"/>
              </a:rPr>
              <a:t>确定上传</a:t>
            </a:r>
            <a:r>
              <a:rPr lang="en-US" altLang="zh-CN" sz="1400">
                <a:latin typeface="+mn-ea"/>
                <a:cs typeface="+mn-ea"/>
              </a:rPr>
              <a:t>-</a:t>
            </a:r>
            <a:r>
              <a:rPr lang="zh-CN" altLang="en-US" sz="1400">
                <a:latin typeface="+mn-ea"/>
                <a:cs typeface="+mn-ea"/>
              </a:rPr>
              <a:t>确定更新，随后更新</a:t>
            </a:r>
            <a:r>
              <a:rPr lang="en-US" altLang="zh-CN" sz="1400">
                <a:latin typeface="+mn-ea"/>
                <a:cs typeface="+mn-ea"/>
              </a:rPr>
              <a:t>ini</a:t>
            </a:r>
            <a:r>
              <a:rPr lang="zh-CN" altLang="en-US" sz="1400">
                <a:latin typeface="+mn-ea"/>
                <a:cs typeface="+mn-ea"/>
              </a:rPr>
              <a:t>参数文件，重启上电后，右下角显示未更新后版本号即升级成功。</a:t>
            </a:r>
            <a:endParaRPr lang="zh-CN" altLang="en-US" sz="1400">
              <a:latin typeface="+mn-ea"/>
              <a:cs typeface="+mn-ea"/>
            </a:endParaRPr>
          </a:p>
        </p:txBody>
      </p:sp>
      <p:pic>
        <p:nvPicPr>
          <p:cNvPr id="3" name="图片 2"/>
          <p:cNvPicPr>
            <a:picLocks noChangeAspect="1"/>
          </p:cNvPicPr>
          <p:nvPr/>
        </p:nvPicPr>
        <p:blipFill>
          <a:blip r:embed="rId1"/>
          <a:stretch>
            <a:fillRect/>
          </a:stretch>
        </p:blipFill>
        <p:spPr>
          <a:xfrm>
            <a:off x="983615" y="2348865"/>
            <a:ext cx="5074920" cy="3483610"/>
          </a:xfrm>
          <a:prstGeom prst="rect">
            <a:avLst/>
          </a:prstGeom>
        </p:spPr>
      </p:pic>
      <p:pic>
        <p:nvPicPr>
          <p:cNvPr id="8" name="图片 7"/>
          <p:cNvPicPr>
            <a:picLocks noChangeAspect="1"/>
          </p:cNvPicPr>
          <p:nvPr/>
        </p:nvPicPr>
        <p:blipFill>
          <a:blip r:embed="rId2"/>
          <a:stretch>
            <a:fillRect/>
          </a:stretch>
        </p:blipFill>
        <p:spPr>
          <a:xfrm>
            <a:off x="6456680" y="2357755"/>
            <a:ext cx="4718050" cy="345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1-11</a:t>
            </a:r>
            <a:r>
              <a:rPr lang="zh-CN" altLang="en-US" sz="2400" dirty="0">
                <a:latin typeface="+mn-ea"/>
                <a:ea typeface="+mn-ea"/>
              </a:rPr>
              <a:t> 系统升级</a:t>
            </a:r>
            <a:endParaRPr lang="zh-CN" altLang="en-US" sz="2400" dirty="0">
              <a:latin typeface="+mn-ea"/>
              <a:ea typeface="+mn-ea"/>
            </a:endParaRPr>
          </a:p>
        </p:txBody>
      </p:sp>
      <p:sp>
        <p:nvSpPr>
          <p:cNvPr id="7" name="文本框 6"/>
          <p:cNvSpPr txBox="1"/>
          <p:nvPr/>
        </p:nvSpPr>
        <p:spPr>
          <a:xfrm>
            <a:off x="479425" y="1052830"/>
            <a:ext cx="10890250" cy="2073275"/>
          </a:xfrm>
          <a:prstGeom prst="rect">
            <a:avLst/>
          </a:prstGeom>
          <a:noFill/>
        </p:spPr>
        <p:txBody>
          <a:bodyPr wrap="square" rtlCol="0">
            <a:noAutofit/>
          </a:bodyPr>
          <a:p>
            <a:pPr indent="0" fontAlgn="auto">
              <a:lnSpc>
                <a:spcPct val="150000"/>
              </a:lnSpc>
            </a:pPr>
            <a:r>
              <a:rPr lang="zh-CN" altLang="en-US" sz="1600" b="1">
                <a:latin typeface="+mn-ea"/>
                <a:cs typeface="+mn-ea"/>
              </a:rPr>
              <a:t>参数获取：</a:t>
            </a:r>
            <a:r>
              <a:rPr lang="zh-CN" altLang="en-US" sz="1400">
                <a:latin typeface="+mn-ea"/>
                <a:cs typeface="+mn-ea"/>
              </a:rPr>
              <a:t>点击</a:t>
            </a:r>
            <a:r>
              <a:rPr lang="en-US" altLang="zh-CN" sz="1400">
                <a:latin typeface="+mn-ea"/>
                <a:cs typeface="+mn-ea"/>
              </a:rPr>
              <a:t>“</a:t>
            </a:r>
            <a:r>
              <a:rPr lang="zh-CN" altLang="en-US" sz="1400">
                <a:latin typeface="+mn-ea"/>
                <a:cs typeface="+mn-ea"/>
              </a:rPr>
              <a:t>获取机器人参数文件</a:t>
            </a:r>
            <a:r>
              <a:rPr lang="en-US" altLang="zh-CN" sz="1400">
                <a:latin typeface="+mn-ea"/>
                <a:cs typeface="+mn-ea"/>
              </a:rPr>
              <a:t>”</a:t>
            </a:r>
            <a:r>
              <a:rPr lang="zh-CN" altLang="en-US" sz="1400">
                <a:latin typeface="+mn-ea"/>
                <a:cs typeface="+mn-ea"/>
              </a:rPr>
              <a:t>，</a:t>
            </a:r>
            <a:r>
              <a:rPr lang="zh-CN" altLang="en-US" sz="1400">
                <a:latin typeface="+mn-ea"/>
                <a:cs typeface="+mn-ea"/>
              </a:rPr>
              <a:t>随后命名</a:t>
            </a:r>
            <a:r>
              <a:rPr lang="zh-CN" altLang="en-US" sz="1400">
                <a:latin typeface="+mn-ea"/>
                <a:cs typeface="+mn-ea"/>
              </a:rPr>
              <a:t>文件，可获取机械臂参数文件；</a:t>
            </a:r>
            <a:endParaRPr lang="zh-CN" altLang="en-US" sz="1400">
              <a:latin typeface="+mn-ea"/>
              <a:cs typeface="+mn-ea"/>
            </a:endParaRPr>
          </a:p>
          <a:p>
            <a:pPr indent="0" fontAlgn="auto">
              <a:lnSpc>
                <a:spcPct val="150000"/>
              </a:lnSpc>
            </a:pPr>
            <a:r>
              <a:rPr lang="zh-CN" altLang="en-US" sz="1600" b="1">
                <a:latin typeface="+mn-ea"/>
                <a:cs typeface="+mn-ea"/>
              </a:rPr>
              <a:t>参数更新：</a:t>
            </a:r>
            <a:r>
              <a:rPr lang="zh-CN" altLang="en-US" sz="1400">
                <a:latin typeface="+mn-ea"/>
                <a:cs typeface="+mn-ea"/>
              </a:rPr>
              <a:t>参数更新和参数对比更新</a:t>
            </a:r>
            <a:r>
              <a:rPr lang="zh-CN" altLang="en-US" sz="1400">
                <a:latin typeface="+mn-ea"/>
                <a:cs typeface="+mn-ea"/>
                <a:sym typeface="+mn-ea"/>
              </a:rPr>
              <a:t>两种方式。</a:t>
            </a:r>
            <a:endParaRPr lang="zh-CN" altLang="en-US" sz="1600" b="1">
              <a:latin typeface="+mn-ea"/>
              <a:cs typeface="+mn-ea"/>
            </a:endParaRPr>
          </a:p>
          <a:p>
            <a:pPr indent="0" fontAlgn="auto">
              <a:lnSpc>
                <a:spcPct val="150000"/>
              </a:lnSpc>
            </a:pPr>
            <a:r>
              <a:rPr lang="en-US" altLang="zh-CN" sz="1400">
                <a:latin typeface="+mn-ea"/>
                <a:cs typeface="+mn-ea"/>
              </a:rPr>
              <a:t>1</a:t>
            </a:r>
            <a:r>
              <a:rPr lang="zh-CN" altLang="en-US" sz="1400">
                <a:latin typeface="+mn-ea"/>
                <a:cs typeface="+mn-ea"/>
              </a:rPr>
              <a:t>、</a:t>
            </a:r>
            <a:r>
              <a:rPr lang="zh-CN" altLang="en-US" sz="1400" b="1">
                <a:latin typeface="+mn-ea"/>
                <a:cs typeface="+mn-ea"/>
                <a:sym typeface="+mn-ea"/>
              </a:rPr>
              <a:t>参数更新：</a:t>
            </a:r>
            <a:r>
              <a:rPr lang="zh-CN" altLang="en-US" sz="1400">
                <a:latin typeface="+mn-ea"/>
                <a:cs typeface="+mn-ea"/>
              </a:rPr>
              <a:t>点击</a:t>
            </a:r>
            <a:r>
              <a:rPr lang="en-US" altLang="zh-CN" sz="1400">
                <a:latin typeface="+mn-ea"/>
                <a:cs typeface="+mn-ea"/>
              </a:rPr>
              <a:t>“</a:t>
            </a:r>
            <a:r>
              <a:rPr lang="zh-CN" altLang="en-US" sz="1400">
                <a:latin typeface="+mn-ea"/>
                <a:cs typeface="+mn-ea"/>
              </a:rPr>
              <a:t>更新机器人参数文件</a:t>
            </a:r>
            <a:r>
              <a:rPr lang="en-US" altLang="zh-CN" sz="1400">
                <a:latin typeface="+mn-ea"/>
                <a:cs typeface="+mn-ea"/>
              </a:rPr>
              <a:t>”</a:t>
            </a:r>
            <a:r>
              <a:rPr lang="zh-CN" altLang="en-US" sz="1400">
                <a:latin typeface="+mn-ea"/>
                <a:cs typeface="+mn-ea"/>
              </a:rPr>
              <a:t>可更新机械臂参数文件，重启控制器</a:t>
            </a:r>
            <a:r>
              <a:rPr lang="zh-CN" altLang="en-US" sz="1400">
                <a:latin typeface="+mn-ea"/>
                <a:cs typeface="+mn-ea"/>
              </a:rPr>
              <a:t>即可。</a:t>
            </a:r>
            <a:endParaRPr lang="zh-CN" altLang="en-US" sz="1400">
              <a:latin typeface="+mn-ea"/>
              <a:cs typeface="+mn-ea"/>
            </a:endParaRPr>
          </a:p>
          <a:p>
            <a:pPr indent="0" fontAlgn="auto">
              <a:lnSpc>
                <a:spcPct val="150000"/>
              </a:lnSpc>
            </a:pPr>
            <a:r>
              <a:rPr lang="en-US" altLang="zh-CN" sz="1400">
                <a:latin typeface="+mn-ea"/>
                <a:cs typeface="+mn-ea"/>
              </a:rPr>
              <a:t>2</a:t>
            </a:r>
            <a:r>
              <a:rPr lang="zh-CN" altLang="en-US" sz="1400">
                <a:latin typeface="+mn-ea"/>
                <a:cs typeface="+mn-ea"/>
              </a:rPr>
              <a:t>、</a:t>
            </a:r>
            <a:r>
              <a:rPr lang="zh-CN" altLang="en-US" sz="1400" b="1">
                <a:latin typeface="+mn-ea"/>
                <a:cs typeface="+mn-ea"/>
                <a:sym typeface="+mn-ea"/>
              </a:rPr>
              <a:t>参数对比更新：</a:t>
            </a:r>
            <a:r>
              <a:rPr lang="zh-CN" altLang="en-US" sz="1400">
                <a:latin typeface="+mn-ea"/>
                <a:cs typeface="+mn-ea"/>
                <a:sym typeface="+mn-ea"/>
              </a:rPr>
              <a:t>相对于</a:t>
            </a:r>
            <a:r>
              <a:rPr lang="zh-CN" altLang="en-US" sz="1400">
                <a:latin typeface="+mn-ea"/>
                <a:cs typeface="+mn-ea"/>
                <a:sym typeface="+mn-ea"/>
              </a:rPr>
              <a:t>对比文件的差异项参数更新到源文件中，对比文件为</a:t>
            </a:r>
            <a:r>
              <a:rPr lang="en-US" altLang="zh-CN" sz="1400">
                <a:latin typeface="+mn-ea"/>
                <a:cs typeface="+mn-ea"/>
                <a:sym typeface="+mn-ea"/>
              </a:rPr>
              <a:t>“</a:t>
            </a:r>
            <a:r>
              <a:rPr lang="zh-CN" altLang="en-US" sz="1400">
                <a:latin typeface="+mn-ea"/>
                <a:cs typeface="+mn-ea"/>
                <a:sym typeface="+mn-ea"/>
              </a:rPr>
              <a:t>新参数文件</a:t>
            </a:r>
            <a:r>
              <a:rPr lang="en-US" altLang="zh-CN" sz="1400">
                <a:latin typeface="+mn-ea"/>
                <a:cs typeface="+mn-ea"/>
                <a:sym typeface="+mn-ea"/>
              </a:rPr>
              <a:t>”</a:t>
            </a:r>
            <a:r>
              <a:rPr lang="zh-CN" altLang="en-US" sz="1400">
                <a:latin typeface="+mn-ea"/>
                <a:cs typeface="+mn-ea"/>
                <a:sym typeface="+mn-ea"/>
              </a:rPr>
              <a:t>，源文件相对于对比文件的差异项，</a:t>
            </a:r>
            <a:r>
              <a:rPr lang="zh-CN" altLang="en-US" sz="1400">
                <a:solidFill>
                  <a:srgbClr val="FF0000"/>
                </a:solidFill>
                <a:latin typeface="+mn-ea"/>
                <a:cs typeface="+mn-ea"/>
                <a:sym typeface="+mn-ea"/>
              </a:rPr>
              <a:t>分别会在对比文件框和源文件框中高光显示；</a:t>
            </a:r>
            <a:r>
              <a:rPr lang="zh-CN" altLang="en-US" sz="1400">
                <a:latin typeface="+mn-ea"/>
                <a:cs typeface="+mn-ea"/>
                <a:sym typeface="+mn-ea"/>
              </a:rPr>
              <a:t>文本框仅可读无法编辑。按图中箭头依次操作，然后点击</a:t>
            </a:r>
            <a:r>
              <a:rPr lang="zh-CN" altLang="en-US" sz="1400">
                <a:latin typeface="+mn-ea"/>
                <a:cs typeface="+mn-ea"/>
                <a:sym typeface="+mn-ea"/>
              </a:rPr>
              <a:t>确认修改、上传对比文件，参数文件更新完毕重启控制器即可。</a:t>
            </a:r>
            <a:endParaRPr lang="zh-CN" altLang="en-US" sz="1400">
              <a:solidFill>
                <a:schemeClr val="tx1"/>
              </a:solidFill>
              <a:latin typeface="+mn-ea"/>
              <a:cs typeface="+mn-ea"/>
              <a:sym typeface="+mn-ea"/>
            </a:endParaRPr>
          </a:p>
        </p:txBody>
      </p:sp>
      <p:pic>
        <p:nvPicPr>
          <p:cNvPr id="11" name="图片 10"/>
          <p:cNvPicPr>
            <a:picLocks noChangeAspect="1"/>
          </p:cNvPicPr>
          <p:nvPr/>
        </p:nvPicPr>
        <p:blipFill>
          <a:blip r:embed="rId1"/>
          <a:stretch>
            <a:fillRect/>
          </a:stretch>
        </p:blipFill>
        <p:spPr>
          <a:xfrm>
            <a:off x="3215640" y="3213100"/>
            <a:ext cx="5584825" cy="31343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23392" y="2060848"/>
            <a:ext cx="2112433" cy="3095625"/>
          </a:xfrm>
        </p:spPr>
        <p:txBody>
          <a:bodyPr/>
          <a:lstStyle/>
          <a:p>
            <a:r>
              <a:rPr lang="en-US" altLang="zh-CN" dirty="0"/>
              <a:t>2</a:t>
            </a:r>
            <a:endParaRPr lang="zh-CN" altLang="en-US" dirty="0"/>
          </a:p>
        </p:txBody>
      </p:sp>
      <p:sp>
        <p:nvSpPr>
          <p:cNvPr id="3" name="内容占位符 2"/>
          <p:cNvSpPr>
            <a:spLocks noGrp="1"/>
          </p:cNvSpPr>
          <p:nvPr>
            <p:ph sz="quarter" idx="11"/>
          </p:nvPr>
        </p:nvSpPr>
        <p:spPr>
          <a:xfrm>
            <a:off x="4793615" y="3248660"/>
            <a:ext cx="7398385" cy="720090"/>
          </a:xfrm>
        </p:spPr>
        <p:txBody>
          <a:bodyPr/>
          <a:lstStyle/>
          <a:p>
            <a:pPr algn="ctr"/>
            <a:r>
              <a:rPr lang="zh-CN" altLang="en-US" dirty="0" err="1"/>
              <a:t>位置模式与运</a:t>
            </a:r>
            <a:r>
              <a:rPr lang="zh-CN" altLang="en-US" dirty="0" err="1"/>
              <a:t>行控制</a:t>
            </a:r>
            <a:endParaRPr lang="zh-CN" altLang="en-US" dirty="0" err="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2-1</a:t>
            </a:r>
            <a:r>
              <a:rPr lang="zh-CN" altLang="en-US" sz="2400" dirty="0">
                <a:latin typeface="+mn-ea"/>
                <a:ea typeface="+mn-ea"/>
              </a:rPr>
              <a:t> </a:t>
            </a:r>
            <a:r>
              <a:rPr lang="zh-CN" altLang="en-US" sz="2400" dirty="0" err="1"/>
              <a:t>位置模式与运动控制</a:t>
            </a:r>
            <a:endParaRPr lang="zh-CN" altLang="en-US" sz="2400" dirty="0" err="1"/>
          </a:p>
        </p:txBody>
      </p:sp>
      <p:sp>
        <p:nvSpPr>
          <p:cNvPr id="7" name="文本框 6"/>
          <p:cNvSpPr txBox="1"/>
          <p:nvPr/>
        </p:nvSpPr>
        <p:spPr>
          <a:xfrm>
            <a:off x="551180" y="1124585"/>
            <a:ext cx="10645775" cy="1165860"/>
          </a:xfrm>
          <a:prstGeom prst="rect">
            <a:avLst/>
          </a:prstGeom>
          <a:noFill/>
        </p:spPr>
        <p:txBody>
          <a:bodyPr wrap="square" rtlCol="0">
            <a:noAutofit/>
          </a:bodyPr>
          <a:lstStyle/>
          <a:p>
            <a:pPr indent="0" algn="l" fontAlgn="auto">
              <a:lnSpc>
                <a:spcPct val="150000"/>
              </a:lnSpc>
            </a:pPr>
            <a:r>
              <a:rPr lang="zh-CN" altLang="en-US" sz="1400" b="1" dirty="0"/>
              <a:t>位置模式：</a:t>
            </a:r>
            <a:r>
              <a:rPr lang="zh-CN" altLang="en-US" sz="1400" dirty="0">
                <a:latin typeface="+mn-ea"/>
                <a:cs typeface="+mn-ea"/>
              </a:rPr>
              <a:t>完成以下步骤且无错误，按照图中顺序依次点击，进入关节位置跟随模式，且界面</a:t>
            </a:r>
            <a:r>
              <a:rPr lang="zh-CN" altLang="en-US" sz="1400" dirty="0">
                <a:latin typeface="+mn-ea"/>
                <a:cs typeface="+mn-ea"/>
              </a:rPr>
              <a:t>左侧左右臂状态变成</a:t>
            </a:r>
            <a:r>
              <a:rPr lang="en-US" altLang="zh-CN" sz="1400" dirty="0">
                <a:latin typeface="+mn-ea"/>
                <a:cs typeface="+mn-ea"/>
              </a:rPr>
              <a:t>1</a:t>
            </a:r>
            <a:r>
              <a:rPr lang="zh-CN" altLang="en-US" sz="1400" dirty="0">
                <a:latin typeface="+mn-ea"/>
                <a:cs typeface="+mn-ea"/>
              </a:rPr>
              <a:t>即模式</a:t>
            </a:r>
            <a:r>
              <a:rPr lang="zh-CN" altLang="en-US" sz="1400" dirty="0">
                <a:latin typeface="+mn-ea"/>
                <a:cs typeface="+mn-ea"/>
              </a:rPr>
              <a:t>切换成功。</a:t>
            </a:r>
            <a:endParaRPr lang="zh-CN" altLang="en-US" sz="1400" dirty="0">
              <a:latin typeface="+mn-ea"/>
              <a:cs typeface="+mn-ea"/>
            </a:endParaRPr>
          </a:p>
          <a:p>
            <a:pPr indent="0" algn="l" fontAlgn="auto">
              <a:lnSpc>
                <a:spcPct val="150000"/>
              </a:lnSpc>
            </a:pPr>
            <a:r>
              <a:rPr lang="zh-CN" altLang="en-US" sz="1400" dirty="0">
                <a:latin typeface="+mn-ea"/>
                <a:cs typeface="+mn-ea"/>
              </a:rPr>
              <a:t>注意：执行运动前要</a:t>
            </a:r>
            <a:r>
              <a:rPr lang="zh-CN" altLang="en-US" sz="1400" dirty="0">
                <a:solidFill>
                  <a:srgbClr val="FF0000"/>
                </a:solidFill>
                <a:latin typeface="+mn-ea"/>
                <a:cs typeface="+mn-ea"/>
              </a:rPr>
              <a:t>查看机器人的零位是否准确</a:t>
            </a:r>
            <a:r>
              <a:rPr lang="zh-CN" altLang="en-US" sz="1400" dirty="0">
                <a:latin typeface="+mn-ea"/>
                <a:cs typeface="+mn-ea"/>
              </a:rPr>
              <a:t>，否则会导致</a:t>
            </a:r>
            <a:r>
              <a:rPr lang="zh-CN" altLang="en-US" sz="1400" dirty="0">
                <a:solidFill>
                  <a:srgbClr val="FF0000"/>
                </a:solidFill>
                <a:latin typeface="+mn-ea"/>
                <a:cs typeface="+mn-ea"/>
              </a:rPr>
              <a:t>撞击风险</a:t>
            </a:r>
            <a:r>
              <a:rPr lang="zh-CN" altLang="en-US" sz="1400" dirty="0">
                <a:latin typeface="+mn-ea"/>
                <a:cs typeface="+mn-ea"/>
              </a:rPr>
              <a:t>！</a:t>
            </a:r>
            <a:endParaRPr lang="zh-CN" altLang="en-US" sz="1400" dirty="0">
              <a:latin typeface="+mn-ea"/>
              <a:cs typeface="+mn-ea"/>
            </a:endParaRPr>
          </a:p>
          <a:p>
            <a:pPr indent="0" algn="l" fontAlgn="auto">
              <a:lnSpc>
                <a:spcPct val="150000"/>
              </a:lnSpc>
            </a:pPr>
            <a:r>
              <a:rPr lang="zh-CN" altLang="en-US" sz="1400" b="1" dirty="0">
                <a:latin typeface="+mn-ea"/>
                <a:cs typeface="+mn-ea"/>
              </a:rPr>
              <a:t>运行控制：</a:t>
            </a:r>
            <a:r>
              <a:rPr lang="zh-CN" altLang="en-US" sz="1400" dirty="0">
                <a:latin typeface="+mn-ea"/>
                <a:cs typeface="+mn-ea"/>
              </a:rPr>
              <a:t>在加点后的输入框中，输入</a:t>
            </a:r>
            <a:r>
              <a:rPr lang="en-US" altLang="zh-CN" sz="1400" dirty="0">
                <a:latin typeface="+mn-ea"/>
                <a:cs typeface="+mn-ea"/>
              </a:rPr>
              <a:t>7</a:t>
            </a:r>
            <a:r>
              <a:rPr lang="zh-CN" altLang="en-US" sz="1400" dirty="0">
                <a:latin typeface="+mn-ea"/>
                <a:cs typeface="+mn-ea"/>
              </a:rPr>
              <a:t>个值（注意格式，否则解析失败），点击加点，之后点击运行，正常情况下机器人</a:t>
            </a:r>
            <a:r>
              <a:rPr lang="zh-CN" altLang="en-US" sz="1400" dirty="0"/>
              <a:t>能够运行。</a:t>
            </a:r>
            <a:endParaRPr lang="zh-CN" altLang="en-US" sz="1400" dirty="0"/>
          </a:p>
        </p:txBody>
      </p:sp>
      <p:pic>
        <p:nvPicPr>
          <p:cNvPr id="3" name="图片 2"/>
          <p:cNvPicPr>
            <a:picLocks noChangeAspect="1"/>
          </p:cNvPicPr>
          <p:nvPr/>
        </p:nvPicPr>
        <p:blipFill>
          <a:blip r:embed="rId1"/>
          <a:stretch>
            <a:fillRect/>
          </a:stretch>
        </p:blipFill>
        <p:spPr>
          <a:xfrm>
            <a:off x="839470" y="2781300"/>
            <a:ext cx="5008245" cy="3600450"/>
          </a:xfrm>
          <a:prstGeom prst="rect">
            <a:avLst/>
          </a:prstGeom>
        </p:spPr>
      </p:pic>
      <p:pic>
        <p:nvPicPr>
          <p:cNvPr id="4" name="图片 3"/>
          <p:cNvPicPr>
            <a:picLocks noChangeAspect="1"/>
          </p:cNvPicPr>
          <p:nvPr/>
        </p:nvPicPr>
        <p:blipFill>
          <a:blip r:embed="rId2"/>
          <a:stretch>
            <a:fillRect/>
          </a:stretch>
        </p:blipFill>
        <p:spPr>
          <a:xfrm>
            <a:off x="6319520" y="2781300"/>
            <a:ext cx="5050155" cy="35998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23392" y="2060848"/>
            <a:ext cx="2112433" cy="3095625"/>
          </a:xfrm>
        </p:spPr>
        <p:txBody>
          <a:bodyPr/>
          <a:lstStyle/>
          <a:p>
            <a:r>
              <a:rPr lang="en-US" altLang="zh-CN" dirty="0"/>
              <a:t>3</a:t>
            </a:r>
            <a:endParaRPr lang="zh-CN" altLang="en-US" dirty="0"/>
          </a:p>
        </p:txBody>
      </p:sp>
      <p:sp>
        <p:nvSpPr>
          <p:cNvPr id="3" name="内容占位符 2"/>
          <p:cNvSpPr>
            <a:spLocks noGrp="1"/>
          </p:cNvSpPr>
          <p:nvPr>
            <p:ph sz="quarter" idx="11"/>
          </p:nvPr>
        </p:nvSpPr>
        <p:spPr>
          <a:xfrm>
            <a:off x="4511824" y="3248620"/>
            <a:ext cx="7680176" cy="720080"/>
          </a:xfrm>
        </p:spPr>
        <p:txBody>
          <a:bodyPr/>
          <a:lstStyle/>
          <a:p>
            <a:pPr algn="ctr"/>
            <a:r>
              <a:rPr lang="zh-CN" altLang="en-US" dirty="0"/>
              <a:t>阻抗控制模式</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3-1</a:t>
            </a:r>
            <a:r>
              <a:rPr lang="zh-CN" altLang="en-US" sz="2400" dirty="0">
                <a:latin typeface="+mn-ea"/>
                <a:ea typeface="+mn-ea"/>
              </a:rPr>
              <a:t> </a:t>
            </a:r>
            <a:r>
              <a:rPr lang="zh-CN" altLang="en-US" sz="2400" dirty="0" err="1"/>
              <a:t>关节阻抗模式</a:t>
            </a:r>
            <a:endParaRPr lang="zh-CN" altLang="en-US" sz="2400" dirty="0" err="1"/>
          </a:p>
        </p:txBody>
      </p:sp>
      <p:sp>
        <p:nvSpPr>
          <p:cNvPr id="7" name="文本框 6"/>
          <p:cNvSpPr txBox="1"/>
          <p:nvPr/>
        </p:nvSpPr>
        <p:spPr>
          <a:xfrm>
            <a:off x="623570" y="1052830"/>
            <a:ext cx="10723245" cy="2030095"/>
          </a:xfrm>
          <a:prstGeom prst="rect">
            <a:avLst/>
          </a:prstGeom>
          <a:noFill/>
        </p:spPr>
        <p:txBody>
          <a:bodyPr wrap="square" rtlCol="0">
            <a:spAutoFit/>
          </a:bodyPr>
          <a:lstStyle/>
          <a:p>
            <a:pPr indent="0" algn="l" fontAlgn="auto">
              <a:lnSpc>
                <a:spcPct val="150000"/>
              </a:lnSpc>
            </a:pPr>
            <a:r>
              <a:rPr lang="zh-CN" altLang="en-US" sz="1400" b="1" dirty="0"/>
              <a:t>关节阻抗：</a:t>
            </a:r>
            <a:r>
              <a:rPr lang="zh-CN" altLang="en-US" sz="1400" dirty="0"/>
              <a:t>使用扭矩下</a:t>
            </a:r>
            <a:r>
              <a:rPr lang="zh-CN" altLang="en-US" sz="1400" dirty="0">
                <a:latin typeface="+mn-ea"/>
                <a:cs typeface="+mn-ea"/>
              </a:rPr>
              <a:t>的关节阻抗模式运动的流程为①点击关节阻抗，机器人进入关节阻抗模式，且界面左方</a:t>
            </a:r>
            <a:r>
              <a:rPr lang="en-US" altLang="zh-CN" sz="1400" dirty="0">
                <a:latin typeface="+mn-ea"/>
                <a:cs typeface="+mn-ea"/>
              </a:rPr>
              <a:t> </a:t>
            </a:r>
            <a:r>
              <a:rPr lang="zh-CN" altLang="en-US" sz="1400" dirty="0">
                <a:latin typeface="+mn-ea"/>
                <a:cs typeface="+mn-ea"/>
              </a:rPr>
              <a:t>左右臂状态值为</a:t>
            </a:r>
            <a:r>
              <a:rPr lang="en-US" altLang="zh-CN" sz="1400" dirty="0">
                <a:latin typeface="+mn-ea"/>
                <a:cs typeface="+mn-ea"/>
              </a:rPr>
              <a:t>3</a:t>
            </a:r>
            <a:r>
              <a:rPr lang="zh-CN" altLang="en-US" sz="1400" dirty="0">
                <a:latin typeface="+mn-ea"/>
                <a:cs typeface="+mn-ea"/>
              </a:rPr>
              <a:t>即阻抗模式切换成功；②设置关节阻抗参数，参数按照如</a:t>
            </a:r>
            <a:r>
              <a:rPr lang="zh-CN" altLang="en-US" sz="1400" dirty="0">
                <a:latin typeface="+mn-ea"/>
                <a:cs typeface="+mn-ea"/>
              </a:rPr>
              <a:t>下图所示为上限值，然后点击设置关节阻抗参数；③设置速度和加速度；④</a:t>
            </a:r>
            <a:r>
              <a:rPr lang="en-US" altLang="zh-CN" sz="1400" dirty="0">
                <a:latin typeface="+mn-ea"/>
                <a:cs typeface="+mn-ea"/>
              </a:rPr>
              <a:t> </a:t>
            </a:r>
            <a:r>
              <a:rPr lang="zh-CN" altLang="en-US" sz="1400" dirty="0">
                <a:latin typeface="+mn-ea"/>
                <a:cs typeface="+mn-ea"/>
              </a:rPr>
              <a:t>将目标关节值加入到列表；</a:t>
            </a:r>
            <a:r>
              <a:rPr lang="zh-CN" altLang="en-US" sz="1400" dirty="0">
                <a:latin typeface="+mn-ea"/>
                <a:cs typeface="+mn-ea"/>
              </a:rPr>
              <a:t>⑤下拉列表，选择目标关节点击运行，机械臂将运行至目标关节。</a:t>
            </a:r>
            <a:endParaRPr lang="zh-CN" altLang="en-US" sz="1400" dirty="0">
              <a:latin typeface="+mn-ea"/>
              <a:cs typeface="+mn-ea"/>
            </a:endParaRPr>
          </a:p>
          <a:p>
            <a:pPr indent="0" algn="l" defTabSz="266700" fontAlgn="auto">
              <a:lnSpc>
                <a:spcPct val="150000"/>
              </a:lnSpc>
              <a:spcBef>
                <a:spcPct val="0"/>
              </a:spcBef>
              <a:spcAft>
                <a:spcPct val="0"/>
              </a:spcAft>
            </a:pPr>
            <a:r>
              <a:rPr lang="zh-CN" altLang="en-US" sz="1400" b="1" dirty="0">
                <a:latin typeface="+mn-ea"/>
                <a:cs typeface="+mn-ea"/>
                <a:sym typeface="+mn-ea"/>
              </a:rPr>
              <a:t>注意：</a:t>
            </a:r>
            <a:r>
              <a:rPr lang="zh-CN" altLang="en-US" sz="1400" dirty="0">
                <a:latin typeface="+mn-ea"/>
                <a:cs typeface="+mn-ea"/>
                <a:sym typeface="+mn-ea"/>
              </a:rPr>
              <a:t>软件重启后的参数是参考值，用户可调节刚度和阻尼到满意效果；阻尼值范围是</a:t>
            </a:r>
            <a:r>
              <a:rPr lang="en-US" altLang="zh-CN" sz="1400" dirty="0">
                <a:latin typeface="+mn-ea"/>
                <a:cs typeface="+mn-ea"/>
                <a:sym typeface="+mn-ea"/>
              </a:rPr>
              <a:t>0-1 </a:t>
            </a:r>
            <a:r>
              <a:rPr lang="zh-CN" altLang="en-US" sz="1400" dirty="0">
                <a:latin typeface="+mn-ea"/>
                <a:cs typeface="+mn-ea"/>
                <a:sym typeface="+mn-ea"/>
              </a:rPr>
              <a:t>，关节刚度最大</a:t>
            </a:r>
            <a:r>
              <a:rPr lang="zh-CN" altLang="en-US" sz="1400" dirty="0">
                <a:latin typeface="+mn-ea"/>
                <a:cs typeface="+mn-ea"/>
                <a:sym typeface="+mn-ea"/>
              </a:rPr>
              <a:t>值对应一轴到七轴分别是</a:t>
            </a:r>
            <a:r>
              <a:rPr lang="en-US" altLang="zh-CN" sz="1400" dirty="0">
                <a:latin typeface="+mn-ea"/>
                <a:cs typeface="+mn-ea"/>
                <a:sym typeface="+mn-ea"/>
              </a:rPr>
              <a:t>10</a:t>
            </a:r>
            <a:r>
              <a:rPr lang="zh-CN" altLang="en-US" sz="1400" dirty="0">
                <a:latin typeface="+mn-ea"/>
                <a:cs typeface="+mn-ea"/>
                <a:sym typeface="+mn-ea"/>
              </a:rPr>
              <a:t>、</a:t>
            </a:r>
            <a:r>
              <a:rPr lang="en-US" altLang="zh-CN" sz="1400" dirty="0">
                <a:latin typeface="+mn-ea"/>
                <a:cs typeface="+mn-ea"/>
                <a:sym typeface="+mn-ea"/>
              </a:rPr>
              <a:t>10</a:t>
            </a:r>
            <a:r>
              <a:rPr lang="zh-CN" altLang="en-US" sz="1400" dirty="0">
                <a:latin typeface="+mn-ea"/>
                <a:cs typeface="+mn-ea"/>
                <a:sym typeface="+mn-ea"/>
              </a:rPr>
              <a:t>、</a:t>
            </a:r>
            <a:r>
              <a:rPr lang="en-US" altLang="zh-CN" sz="1400" dirty="0">
                <a:latin typeface="+mn-ea"/>
                <a:cs typeface="+mn-ea"/>
                <a:sym typeface="+mn-ea"/>
              </a:rPr>
              <a:t>10</a:t>
            </a:r>
            <a:r>
              <a:rPr lang="zh-CN" altLang="en-US" sz="1400" dirty="0">
                <a:latin typeface="+mn-ea"/>
                <a:cs typeface="+mn-ea"/>
                <a:sym typeface="+mn-ea"/>
              </a:rPr>
              <a:t>、</a:t>
            </a:r>
            <a:r>
              <a:rPr lang="en-US" altLang="zh-CN" sz="1400" dirty="0">
                <a:latin typeface="+mn-ea"/>
                <a:cs typeface="+mn-ea"/>
                <a:sym typeface="+mn-ea"/>
              </a:rPr>
              <a:t>10</a:t>
            </a:r>
            <a:r>
              <a:rPr lang="zh-CN" altLang="en-US" sz="1400" dirty="0">
                <a:latin typeface="+mn-ea"/>
                <a:cs typeface="+mn-ea"/>
                <a:sym typeface="+mn-ea"/>
              </a:rPr>
              <a:t>、</a:t>
            </a:r>
            <a:r>
              <a:rPr lang="en-US" altLang="zh-CN" sz="1400" dirty="0">
                <a:latin typeface="+mn-ea"/>
                <a:cs typeface="+mn-ea"/>
                <a:sym typeface="+mn-ea"/>
              </a:rPr>
              <a:t>6</a:t>
            </a:r>
            <a:r>
              <a:rPr lang="zh-CN" altLang="en-US" sz="1400" dirty="0">
                <a:latin typeface="+mn-ea"/>
                <a:cs typeface="+mn-ea"/>
                <a:sym typeface="+mn-ea"/>
              </a:rPr>
              <a:t>、</a:t>
            </a:r>
            <a:r>
              <a:rPr lang="en-US" altLang="zh-CN" sz="1400" dirty="0">
                <a:latin typeface="+mn-ea"/>
                <a:cs typeface="+mn-ea"/>
                <a:sym typeface="+mn-ea"/>
              </a:rPr>
              <a:t>6</a:t>
            </a:r>
            <a:r>
              <a:rPr lang="zh-CN" altLang="en-US" sz="1400" dirty="0">
                <a:latin typeface="+mn-ea"/>
                <a:cs typeface="+mn-ea"/>
                <a:sym typeface="+mn-ea"/>
              </a:rPr>
              <a:t>、</a:t>
            </a:r>
            <a:r>
              <a:rPr lang="en-US" altLang="zh-CN" sz="1400" dirty="0">
                <a:latin typeface="+mn-ea"/>
                <a:cs typeface="+mn-ea"/>
                <a:sym typeface="+mn-ea"/>
              </a:rPr>
              <a:t>6</a:t>
            </a:r>
            <a:r>
              <a:rPr lang="zh-CN" altLang="en-US" sz="1400" dirty="0">
                <a:latin typeface="+mn-ea"/>
                <a:cs typeface="+mn-ea"/>
                <a:sym typeface="+mn-ea"/>
              </a:rPr>
              <a:t>。</a:t>
            </a:r>
            <a:endParaRPr lang="zh-CN" altLang="en-US" sz="1400" dirty="0">
              <a:latin typeface="+mn-ea"/>
              <a:cs typeface="+mn-ea"/>
              <a:sym typeface="+mn-ea"/>
            </a:endParaRPr>
          </a:p>
          <a:p>
            <a:pPr indent="0" algn="l" defTabSz="266700" fontAlgn="auto">
              <a:lnSpc>
                <a:spcPct val="150000"/>
              </a:lnSpc>
              <a:spcBef>
                <a:spcPct val="0"/>
              </a:spcBef>
              <a:spcAft>
                <a:spcPct val="0"/>
              </a:spcAft>
            </a:pPr>
            <a:r>
              <a:rPr lang="zh-CN" altLang="en-US" sz="1400" b="1" dirty="0">
                <a:sym typeface="+mn-ea"/>
              </a:rPr>
              <a:t>危险：</a:t>
            </a:r>
            <a:r>
              <a:rPr lang="zh-CN" altLang="en-US" sz="1400" dirty="0">
                <a:sym typeface="+mn-ea"/>
              </a:rPr>
              <a:t>当以</a:t>
            </a:r>
            <a:r>
              <a:rPr lang="zh-CN" altLang="en-US" sz="1400" dirty="0">
                <a:solidFill>
                  <a:srgbClr val="FF0000"/>
                </a:solidFill>
                <a:sym typeface="+mn-ea"/>
              </a:rPr>
              <a:t>较大阻抗参数进行关节运动</a:t>
            </a:r>
            <a:r>
              <a:rPr lang="zh-CN" altLang="en-US" sz="1400" dirty="0">
                <a:sym typeface="+mn-ea"/>
              </a:rPr>
              <a:t>时，会导致</a:t>
            </a:r>
            <a:r>
              <a:rPr lang="zh-CN" altLang="en-US" sz="1400" dirty="0">
                <a:solidFill>
                  <a:srgbClr val="FF0000"/>
                </a:solidFill>
                <a:sym typeface="+mn-ea"/>
              </a:rPr>
              <a:t>机械臂存在较大加速度</a:t>
            </a:r>
            <a:r>
              <a:rPr lang="zh-CN" altLang="en-US" sz="1400" dirty="0">
                <a:sym typeface="+mn-ea"/>
              </a:rPr>
              <a:t>。</a:t>
            </a:r>
            <a:endParaRPr lang="zh-CN" altLang="en-US" sz="1400" dirty="0"/>
          </a:p>
        </p:txBody>
      </p:sp>
      <p:pic>
        <p:nvPicPr>
          <p:cNvPr id="3" name="图片 2"/>
          <p:cNvPicPr>
            <a:picLocks noChangeAspect="1"/>
          </p:cNvPicPr>
          <p:nvPr/>
        </p:nvPicPr>
        <p:blipFill>
          <a:blip r:embed="rId1"/>
          <a:stretch>
            <a:fillRect/>
          </a:stretch>
        </p:blipFill>
        <p:spPr>
          <a:xfrm>
            <a:off x="3575685" y="3140710"/>
            <a:ext cx="4899660" cy="31191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3-2</a:t>
            </a:r>
            <a:r>
              <a:rPr lang="zh-CN" altLang="en-US" sz="2400" dirty="0">
                <a:latin typeface="+mn-ea"/>
                <a:ea typeface="+mn-ea"/>
              </a:rPr>
              <a:t> </a:t>
            </a:r>
            <a:r>
              <a:rPr lang="zh-CN" altLang="en-US" sz="2400" dirty="0" err="1"/>
              <a:t>笛卡尔阻抗模式</a:t>
            </a:r>
            <a:endParaRPr lang="zh-CN" altLang="en-US" sz="2400" dirty="0" err="1"/>
          </a:p>
        </p:txBody>
      </p:sp>
      <p:sp>
        <p:nvSpPr>
          <p:cNvPr id="7" name="文本框 6"/>
          <p:cNvSpPr txBox="1"/>
          <p:nvPr/>
        </p:nvSpPr>
        <p:spPr>
          <a:xfrm>
            <a:off x="623570" y="980440"/>
            <a:ext cx="10775315" cy="2030095"/>
          </a:xfrm>
          <a:prstGeom prst="rect">
            <a:avLst/>
          </a:prstGeom>
          <a:noFill/>
        </p:spPr>
        <p:txBody>
          <a:bodyPr wrap="square" rtlCol="0">
            <a:spAutoFit/>
          </a:bodyPr>
          <a:lstStyle/>
          <a:p>
            <a:pPr indent="0" algn="l" fontAlgn="auto">
              <a:lnSpc>
                <a:spcPct val="150000"/>
              </a:lnSpc>
            </a:pPr>
            <a:r>
              <a:rPr lang="zh-CN" altLang="en-US" sz="1400" b="1" dirty="0"/>
              <a:t>笛卡尔阻抗：</a:t>
            </a:r>
            <a:r>
              <a:rPr lang="zh-CN" altLang="en-US" sz="1400" dirty="0"/>
              <a:t>使用扭矩下的笛卡尔</a:t>
            </a:r>
            <a:r>
              <a:rPr lang="zh-CN" altLang="en-US" sz="1400" dirty="0">
                <a:latin typeface="+mn-ea"/>
                <a:cs typeface="+mn-ea"/>
              </a:rPr>
              <a:t>阻抗模式运动的流程为：①点击笛卡尔阻抗，机器人进入关节阻抗模式，且</a:t>
            </a:r>
            <a:r>
              <a:rPr lang="zh-CN" altLang="en-US" sz="1400" dirty="0">
                <a:latin typeface="+mn-ea"/>
                <a:cs typeface="+mn-ea"/>
                <a:sym typeface="+mn-ea"/>
              </a:rPr>
              <a:t>界面左方</a:t>
            </a:r>
            <a:r>
              <a:rPr lang="en-US" altLang="zh-CN" sz="1400" dirty="0">
                <a:latin typeface="+mn-ea"/>
                <a:cs typeface="+mn-ea"/>
                <a:sym typeface="+mn-ea"/>
              </a:rPr>
              <a:t> </a:t>
            </a:r>
            <a:r>
              <a:rPr lang="zh-CN" altLang="en-US" sz="1400" dirty="0">
                <a:latin typeface="+mn-ea"/>
                <a:cs typeface="+mn-ea"/>
                <a:sym typeface="+mn-ea"/>
              </a:rPr>
              <a:t>左右臂状态值为</a:t>
            </a:r>
            <a:r>
              <a:rPr lang="en-US" altLang="zh-CN" sz="1400" dirty="0">
                <a:latin typeface="+mn-ea"/>
                <a:cs typeface="+mn-ea"/>
                <a:sym typeface="+mn-ea"/>
              </a:rPr>
              <a:t>3</a:t>
            </a:r>
            <a:r>
              <a:rPr lang="zh-CN" altLang="en-US" sz="1400" dirty="0">
                <a:latin typeface="+mn-ea"/>
                <a:cs typeface="+mn-ea"/>
                <a:sym typeface="+mn-ea"/>
              </a:rPr>
              <a:t>即阻抗模式切换成功</a:t>
            </a:r>
            <a:r>
              <a:rPr lang="zh-CN" altLang="en-US" sz="1400" dirty="0">
                <a:latin typeface="+mn-ea"/>
                <a:cs typeface="+mn-ea"/>
              </a:rPr>
              <a:t>；②设置笛卡尔阻抗参数，参数按照如图所示为上限值，然后点击设置笛卡尔阻抗参数；③</a:t>
            </a:r>
            <a:r>
              <a:rPr lang="en-US" altLang="zh-CN" sz="1400" dirty="0">
                <a:latin typeface="+mn-ea"/>
                <a:cs typeface="+mn-ea"/>
              </a:rPr>
              <a:t> </a:t>
            </a:r>
            <a:r>
              <a:rPr lang="zh-CN" altLang="en-US" sz="1400" dirty="0">
                <a:latin typeface="+mn-ea"/>
                <a:cs typeface="+mn-ea"/>
              </a:rPr>
              <a:t>设置速度和加速度；④将目标关节值加入到列表；⑤下拉列表，选择目标关节点击运行，机械臂将运行至目标关节。</a:t>
            </a:r>
            <a:endParaRPr lang="zh-CN" altLang="en-US" sz="1400" dirty="0">
              <a:latin typeface="+mn-ea"/>
              <a:cs typeface="+mn-ea"/>
            </a:endParaRPr>
          </a:p>
          <a:p>
            <a:pPr indent="0" algn="l" defTabSz="266700" fontAlgn="auto">
              <a:lnSpc>
                <a:spcPct val="150000"/>
              </a:lnSpc>
              <a:spcBef>
                <a:spcPct val="0"/>
              </a:spcBef>
              <a:spcAft>
                <a:spcPct val="0"/>
              </a:spcAft>
            </a:pPr>
            <a:r>
              <a:rPr lang="zh-CN" altLang="en-US" sz="1400" b="1" dirty="0">
                <a:latin typeface="+mn-ea"/>
                <a:cs typeface="+mn-ea"/>
                <a:sym typeface="+mn-ea"/>
              </a:rPr>
              <a:t>注意：</a:t>
            </a:r>
            <a:r>
              <a:rPr lang="zh-CN" altLang="en-US" sz="1400" dirty="0">
                <a:latin typeface="+mn-ea"/>
                <a:cs typeface="+mn-ea"/>
                <a:sym typeface="+mn-ea"/>
              </a:rPr>
              <a:t>软件重启后的参数是参考值，用户可调节刚度和阻尼到满意效果；阻尼值范围是</a:t>
            </a:r>
            <a:r>
              <a:rPr lang="en-US" altLang="zh-CN" sz="1400" dirty="0">
                <a:latin typeface="+mn-ea"/>
                <a:cs typeface="+mn-ea"/>
                <a:sym typeface="+mn-ea"/>
              </a:rPr>
              <a:t>0-1 </a:t>
            </a:r>
            <a:r>
              <a:rPr lang="zh-CN" altLang="en-US" sz="1400" dirty="0">
                <a:latin typeface="+mn-ea"/>
                <a:cs typeface="+mn-ea"/>
                <a:sym typeface="+mn-ea"/>
              </a:rPr>
              <a:t>，笛卡尔刚度最大值对应一轴到七轴分别是</a:t>
            </a:r>
            <a:r>
              <a:rPr lang="en-US" altLang="zh-CN" sz="1400" dirty="0">
                <a:latin typeface="+mn-ea"/>
                <a:cs typeface="+mn-ea"/>
                <a:sym typeface="+mn-ea"/>
              </a:rPr>
              <a:t>12000</a:t>
            </a:r>
            <a:r>
              <a:rPr lang="zh-CN" altLang="en-US" sz="1400" dirty="0">
                <a:latin typeface="+mn-ea"/>
                <a:cs typeface="+mn-ea"/>
                <a:sym typeface="+mn-ea"/>
              </a:rPr>
              <a:t>、</a:t>
            </a:r>
            <a:r>
              <a:rPr lang="en-US" altLang="zh-CN" sz="1400" dirty="0">
                <a:latin typeface="+mn-ea"/>
                <a:cs typeface="+mn-ea"/>
                <a:sym typeface="+mn-ea"/>
              </a:rPr>
              <a:t>12000</a:t>
            </a:r>
            <a:r>
              <a:rPr lang="zh-CN" altLang="en-US" sz="1400" dirty="0">
                <a:latin typeface="+mn-ea"/>
                <a:cs typeface="+mn-ea"/>
                <a:sym typeface="+mn-ea"/>
              </a:rPr>
              <a:t>、</a:t>
            </a:r>
            <a:r>
              <a:rPr lang="en-US" altLang="zh-CN" sz="1400" dirty="0">
                <a:latin typeface="+mn-ea"/>
                <a:cs typeface="+mn-ea"/>
                <a:sym typeface="+mn-ea"/>
              </a:rPr>
              <a:t>12000</a:t>
            </a:r>
            <a:r>
              <a:rPr lang="zh-CN" altLang="en-US" sz="1400" dirty="0">
                <a:latin typeface="+mn-ea"/>
                <a:cs typeface="+mn-ea"/>
                <a:sym typeface="+mn-ea"/>
              </a:rPr>
              <a:t>、</a:t>
            </a:r>
            <a:r>
              <a:rPr lang="en-US" altLang="zh-CN" sz="1400" dirty="0">
                <a:latin typeface="+mn-ea"/>
                <a:cs typeface="+mn-ea"/>
                <a:sym typeface="+mn-ea"/>
              </a:rPr>
              <a:t>600</a:t>
            </a:r>
            <a:r>
              <a:rPr lang="zh-CN" altLang="en-US" sz="1400" dirty="0">
                <a:latin typeface="+mn-ea"/>
                <a:cs typeface="+mn-ea"/>
                <a:sym typeface="+mn-ea"/>
              </a:rPr>
              <a:t>、</a:t>
            </a:r>
            <a:r>
              <a:rPr lang="en-US" altLang="zh-CN" sz="1400" dirty="0">
                <a:latin typeface="+mn-ea"/>
                <a:cs typeface="+mn-ea"/>
                <a:sym typeface="+mn-ea"/>
              </a:rPr>
              <a:t>600</a:t>
            </a:r>
            <a:r>
              <a:rPr lang="zh-CN" altLang="en-US" sz="1400" dirty="0">
                <a:latin typeface="+mn-ea"/>
                <a:cs typeface="+mn-ea"/>
                <a:sym typeface="+mn-ea"/>
              </a:rPr>
              <a:t>、</a:t>
            </a:r>
            <a:r>
              <a:rPr lang="en-US" altLang="zh-CN" sz="1400" dirty="0">
                <a:latin typeface="+mn-ea"/>
                <a:cs typeface="+mn-ea"/>
                <a:sym typeface="+mn-ea"/>
              </a:rPr>
              <a:t>20</a:t>
            </a:r>
            <a:r>
              <a:rPr lang="zh-CN" altLang="en-US" sz="1400" dirty="0">
                <a:latin typeface="+mn-ea"/>
                <a:cs typeface="+mn-ea"/>
                <a:sym typeface="+mn-ea"/>
              </a:rPr>
              <a:t>。</a:t>
            </a:r>
            <a:endParaRPr lang="zh-CN" altLang="en-US" sz="1400" dirty="0">
              <a:latin typeface="+mn-ea"/>
              <a:cs typeface="+mn-ea"/>
            </a:endParaRPr>
          </a:p>
          <a:p>
            <a:pPr indent="0" algn="l" defTabSz="266700" fontAlgn="auto">
              <a:lnSpc>
                <a:spcPct val="150000"/>
              </a:lnSpc>
              <a:spcBef>
                <a:spcPct val="0"/>
              </a:spcBef>
              <a:spcAft>
                <a:spcPct val="0"/>
              </a:spcAft>
            </a:pPr>
            <a:r>
              <a:rPr lang="zh-CN" altLang="en-US" sz="1400" b="1" dirty="0">
                <a:latin typeface="+mn-ea"/>
                <a:cs typeface="+mn-ea"/>
                <a:sym typeface="+mn-ea"/>
              </a:rPr>
              <a:t>危险：</a:t>
            </a:r>
            <a:r>
              <a:rPr lang="zh-CN" altLang="en-US" sz="1400" dirty="0">
                <a:latin typeface="+mn-ea"/>
                <a:cs typeface="+mn-ea"/>
                <a:sym typeface="+mn-ea"/>
              </a:rPr>
              <a:t>当以</a:t>
            </a:r>
            <a:r>
              <a:rPr lang="zh-CN" altLang="en-US" sz="1400" dirty="0">
                <a:solidFill>
                  <a:srgbClr val="FF0000"/>
                </a:solidFill>
                <a:latin typeface="+mn-ea"/>
                <a:cs typeface="+mn-ea"/>
                <a:sym typeface="+mn-ea"/>
              </a:rPr>
              <a:t>较大阻抗参数进行关节运动</a:t>
            </a:r>
            <a:r>
              <a:rPr lang="zh-CN" altLang="en-US" sz="1400" dirty="0">
                <a:latin typeface="+mn-ea"/>
                <a:cs typeface="+mn-ea"/>
                <a:sym typeface="+mn-ea"/>
              </a:rPr>
              <a:t>时，会导致</a:t>
            </a:r>
            <a:r>
              <a:rPr lang="zh-CN" altLang="en-US" sz="1400" dirty="0">
                <a:solidFill>
                  <a:srgbClr val="FF0000"/>
                </a:solidFill>
                <a:latin typeface="+mn-ea"/>
                <a:cs typeface="+mn-ea"/>
                <a:sym typeface="+mn-ea"/>
              </a:rPr>
              <a:t>机械臂存在</a:t>
            </a:r>
            <a:r>
              <a:rPr lang="zh-CN" altLang="en-US" sz="1400" dirty="0">
                <a:solidFill>
                  <a:srgbClr val="FF0000"/>
                </a:solidFill>
                <a:sym typeface="+mn-ea"/>
              </a:rPr>
              <a:t>较大加速度</a:t>
            </a:r>
            <a:r>
              <a:rPr lang="zh-CN" altLang="en-US" sz="1400" dirty="0">
                <a:sym typeface="+mn-ea"/>
              </a:rPr>
              <a:t>。</a:t>
            </a:r>
            <a:endParaRPr lang="zh-CN" altLang="en-US" sz="1400" dirty="0">
              <a:sym typeface="+mn-ea"/>
            </a:endParaRPr>
          </a:p>
        </p:txBody>
      </p:sp>
      <p:pic>
        <p:nvPicPr>
          <p:cNvPr id="3" name="图片 2"/>
          <p:cNvPicPr>
            <a:picLocks noChangeAspect="1"/>
          </p:cNvPicPr>
          <p:nvPr/>
        </p:nvPicPr>
        <p:blipFill>
          <a:blip r:embed="rId1"/>
          <a:stretch>
            <a:fillRect/>
          </a:stretch>
        </p:blipFill>
        <p:spPr>
          <a:xfrm>
            <a:off x="3610610" y="3068955"/>
            <a:ext cx="4460875" cy="32073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3-3</a:t>
            </a:r>
            <a:r>
              <a:rPr lang="zh-CN" altLang="en-US" sz="2400" dirty="0">
                <a:latin typeface="+mn-ea"/>
                <a:ea typeface="+mn-ea"/>
              </a:rPr>
              <a:t> 笛卡尔阻抗</a:t>
            </a:r>
            <a:r>
              <a:rPr lang="en-US" altLang="zh-CN" sz="2400" dirty="0">
                <a:latin typeface="+mn-ea"/>
                <a:ea typeface="+mn-ea"/>
              </a:rPr>
              <a:t>-</a:t>
            </a:r>
            <a:r>
              <a:rPr lang="zh-CN" altLang="en-US" sz="2400" dirty="0">
                <a:latin typeface="+mn-ea"/>
                <a:ea typeface="+mn-ea"/>
              </a:rPr>
              <a:t>力控</a:t>
            </a:r>
            <a:endParaRPr lang="en-US" altLang="zh-CN" sz="2400" dirty="0">
              <a:latin typeface="+mn-ea"/>
              <a:ea typeface="+mn-ea"/>
            </a:endParaRPr>
          </a:p>
        </p:txBody>
      </p:sp>
      <p:sp>
        <p:nvSpPr>
          <p:cNvPr id="7" name="文本框 6"/>
          <p:cNvSpPr txBox="1"/>
          <p:nvPr/>
        </p:nvSpPr>
        <p:spPr>
          <a:xfrm>
            <a:off x="551180" y="1183005"/>
            <a:ext cx="10802620" cy="1060450"/>
          </a:xfrm>
          <a:prstGeom prst="rect">
            <a:avLst/>
          </a:prstGeom>
          <a:noFill/>
        </p:spPr>
        <p:txBody>
          <a:bodyPr wrap="square" rtlCol="0">
            <a:spAutoFit/>
          </a:bodyPr>
          <a:lstStyle/>
          <a:p>
            <a:pPr indent="0" algn="l" fontAlgn="auto">
              <a:lnSpc>
                <a:spcPct val="150000"/>
              </a:lnSpc>
            </a:pPr>
            <a:r>
              <a:rPr lang="zh-CN" altLang="en-US" sz="1400" b="1" dirty="0"/>
              <a:t>力控模式：</a:t>
            </a:r>
            <a:r>
              <a:rPr lang="zh-CN" altLang="en-US" sz="1400" dirty="0"/>
              <a:t>使用扭矩</a:t>
            </a:r>
            <a:r>
              <a:rPr lang="zh-CN" altLang="en-US" sz="1400" dirty="0">
                <a:latin typeface="+mn-ea"/>
                <a:cs typeface="+mn-ea"/>
              </a:rPr>
              <a:t>下的力控模式运动的流程为①设置力控参数，图示的设置为，在</a:t>
            </a:r>
            <a:r>
              <a:rPr lang="en-US" altLang="zh-CN" sz="1400" dirty="0">
                <a:latin typeface="+mn-ea"/>
                <a:cs typeface="+mn-ea"/>
              </a:rPr>
              <a:t>Y</a:t>
            </a:r>
            <a:r>
              <a:rPr lang="zh-CN" altLang="en-US" sz="1400" dirty="0">
                <a:latin typeface="+mn-ea"/>
                <a:cs typeface="+mn-ea"/>
              </a:rPr>
              <a:t>方向（机械臂横装，</a:t>
            </a:r>
            <a:r>
              <a:rPr lang="en-US" altLang="zh-CN" sz="1400" dirty="0">
                <a:latin typeface="+mn-ea"/>
                <a:cs typeface="+mn-ea"/>
              </a:rPr>
              <a:t>Y</a:t>
            </a:r>
            <a:r>
              <a:rPr lang="zh-CN" altLang="en-US" sz="1400" dirty="0">
                <a:latin typeface="+mn-ea"/>
                <a:cs typeface="+mn-ea"/>
              </a:rPr>
              <a:t>是重力方向）有一个</a:t>
            </a:r>
            <a:r>
              <a:rPr lang="en-US" altLang="zh-CN" sz="1400" dirty="0">
                <a:latin typeface="+mn-ea"/>
                <a:cs typeface="+mn-ea"/>
              </a:rPr>
              <a:t>10N</a:t>
            </a:r>
            <a:r>
              <a:rPr lang="zh-CN" altLang="en-US" sz="1400" dirty="0">
                <a:latin typeface="+mn-ea"/>
                <a:cs typeface="+mn-ea"/>
              </a:rPr>
              <a:t>的力拽着机械臂往下拉</a:t>
            </a:r>
            <a:r>
              <a:rPr lang="en-US" altLang="zh-CN" sz="1400" dirty="0">
                <a:latin typeface="+mn-ea"/>
                <a:cs typeface="+mn-ea"/>
              </a:rPr>
              <a:t>50</a:t>
            </a:r>
            <a:r>
              <a:rPr lang="zh-CN" altLang="en-US" sz="1400" dirty="0">
                <a:latin typeface="+mn-ea"/>
                <a:cs typeface="+mn-ea"/>
              </a:rPr>
              <a:t>毫米；②点击切换阻抗力控</a:t>
            </a:r>
            <a:r>
              <a:rPr lang="zh-CN" altLang="en-US" sz="1400" dirty="0">
                <a:latin typeface="+mn-ea"/>
                <a:cs typeface="+mn-ea"/>
              </a:rPr>
              <a:t>状态；③选择目标关节点击运行，机械臂将运行至目标关节（观察是否有步骤①的</a:t>
            </a:r>
            <a:r>
              <a:rPr lang="zh-CN" altLang="en-US" sz="1400" dirty="0"/>
              <a:t>描述）。</a:t>
            </a:r>
            <a:endParaRPr lang="zh-CN" altLang="en-US" sz="1400" dirty="0"/>
          </a:p>
        </p:txBody>
      </p:sp>
      <p:pic>
        <p:nvPicPr>
          <p:cNvPr id="3" name="图片 2"/>
          <p:cNvPicPr>
            <a:picLocks noChangeAspect="1"/>
          </p:cNvPicPr>
          <p:nvPr/>
        </p:nvPicPr>
        <p:blipFill>
          <a:blip r:embed="rId1"/>
          <a:stretch>
            <a:fillRect/>
          </a:stretch>
        </p:blipFill>
        <p:spPr>
          <a:xfrm>
            <a:off x="2855595" y="2420620"/>
            <a:ext cx="5477510" cy="37223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err="1"/>
              <a:t>3-4 </a:t>
            </a:r>
            <a:r>
              <a:rPr lang="zh-CN" altLang="en-US" sz="2400" dirty="0">
                <a:latin typeface="+mn-ea"/>
                <a:ea typeface="+mn-ea"/>
              </a:rPr>
              <a:t>阻抗参数保存与导入</a:t>
            </a:r>
            <a:endParaRPr lang="zh-CN" altLang="en-US" sz="2400" dirty="0">
              <a:latin typeface="+mn-ea"/>
              <a:ea typeface="+mn-ea"/>
            </a:endParaRPr>
          </a:p>
        </p:txBody>
      </p:sp>
      <p:sp>
        <p:nvSpPr>
          <p:cNvPr id="7" name="文本框 6"/>
          <p:cNvSpPr txBox="1"/>
          <p:nvPr/>
        </p:nvSpPr>
        <p:spPr>
          <a:xfrm>
            <a:off x="767533" y="1196876"/>
            <a:ext cx="9936480" cy="337185"/>
          </a:xfrm>
          <a:prstGeom prst="rect">
            <a:avLst/>
          </a:prstGeom>
          <a:noFill/>
        </p:spPr>
        <p:txBody>
          <a:bodyPr wrap="none" rtlCol="0">
            <a:spAutoFit/>
          </a:bodyPr>
          <a:lstStyle/>
          <a:p>
            <a:pPr algn="l"/>
            <a:r>
              <a:rPr lang="zh-CN" altLang="en-US" sz="1600" b="1" dirty="0"/>
              <a:t>保存</a:t>
            </a:r>
            <a:r>
              <a:rPr lang="zh-CN" altLang="en-US" sz="1600" b="1" dirty="0"/>
              <a:t>与导入：</a:t>
            </a:r>
            <a:r>
              <a:rPr lang="zh-CN" altLang="en-US" sz="1400" dirty="0"/>
              <a:t>当设置了多组调试参数后，点击保存</a:t>
            </a:r>
            <a:r>
              <a:rPr lang="zh-CN" altLang="en-US" sz="1400" dirty="0"/>
              <a:t>参数，将设置的参数保存方便下次使用；点击导入即可导入保存的文件。</a:t>
            </a:r>
            <a:endParaRPr lang="zh-CN" altLang="en-US" sz="1400" dirty="0"/>
          </a:p>
        </p:txBody>
      </p:sp>
      <p:pic>
        <p:nvPicPr>
          <p:cNvPr id="3" name="图片 2"/>
          <p:cNvPicPr>
            <a:picLocks noChangeAspect="1"/>
          </p:cNvPicPr>
          <p:nvPr/>
        </p:nvPicPr>
        <p:blipFill>
          <a:blip r:embed="rId1"/>
          <a:stretch>
            <a:fillRect/>
          </a:stretch>
        </p:blipFill>
        <p:spPr>
          <a:xfrm>
            <a:off x="2783205" y="2132965"/>
            <a:ext cx="5942330" cy="36366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3-5</a:t>
            </a:r>
            <a:r>
              <a:rPr lang="zh-CN" altLang="en-US" sz="2400" dirty="0">
                <a:latin typeface="+mn-ea"/>
                <a:ea typeface="+mn-ea"/>
              </a:rPr>
              <a:t> 关节阻抗</a:t>
            </a:r>
            <a:r>
              <a:rPr lang="en-US" altLang="zh-CN" sz="2400" dirty="0">
                <a:latin typeface="+mn-ea"/>
                <a:ea typeface="+mn-ea"/>
              </a:rPr>
              <a:t>——</a:t>
            </a:r>
            <a:r>
              <a:rPr lang="zh-CN" altLang="en-US" sz="2400" dirty="0">
                <a:latin typeface="+mn-ea"/>
                <a:ea typeface="+mn-ea"/>
              </a:rPr>
              <a:t>拖动</a:t>
            </a:r>
            <a:endParaRPr lang="zh-CN" altLang="en-US" sz="2400" dirty="0">
              <a:latin typeface="+mn-ea"/>
              <a:ea typeface="+mn-ea"/>
            </a:endParaRPr>
          </a:p>
        </p:txBody>
      </p:sp>
      <p:sp>
        <p:nvSpPr>
          <p:cNvPr id="7" name="文本框 6"/>
          <p:cNvSpPr txBox="1"/>
          <p:nvPr/>
        </p:nvSpPr>
        <p:spPr>
          <a:xfrm>
            <a:off x="551815" y="1038225"/>
            <a:ext cx="11080115" cy="1956435"/>
          </a:xfrm>
          <a:prstGeom prst="rect">
            <a:avLst/>
          </a:prstGeom>
          <a:noFill/>
        </p:spPr>
        <p:txBody>
          <a:bodyPr wrap="square" rtlCol="0">
            <a:noAutofit/>
          </a:bodyPr>
          <a:lstStyle/>
          <a:p>
            <a:pPr indent="0" algn="l" fontAlgn="auto">
              <a:lnSpc>
                <a:spcPct val="150000"/>
              </a:lnSpc>
            </a:pPr>
            <a:r>
              <a:rPr lang="zh-CN" altLang="en-US" sz="1400" b="1" dirty="0"/>
              <a:t>关节阻抗拖动模式：</a:t>
            </a:r>
            <a:r>
              <a:rPr lang="zh-CN" altLang="en-US" sz="1400" dirty="0">
                <a:latin typeface="+mn-ea"/>
                <a:cs typeface="+mn-ea"/>
              </a:rPr>
              <a:t>在设置好关节阻抗参数后，点击关节拖动，实现在关节空间中的拖动功能。</a:t>
            </a:r>
            <a:endParaRPr lang="zh-CN" altLang="en-US" sz="1400" dirty="0">
              <a:latin typeface="+mn-ea"/>
              <a:cs typeface="+mn-ea"/>
            </a:endParaRPr>
          </a:p>
          <a:p>
            <a:pPr indent="0" algn="l" fontAlgn="auto">
              <a:lnSpc>
                <a:spcPct val="150000"/>
              </a:lnSpc>
            </a:pPr>
            <a:endParaRPr lang="zh-CN" altLang="en-US" sz="1400" dirty="0">
              <a:latin typeface="+mn-ea"/>
              <a:cs typeface="+mn-ea"/>
            </a:endParaRPr>
          </a:p>
          <a:p>
            <a:pPr indent="0" algn="l" fontAlgn="auto">
              <a:lnSpc>
                <a:spcPct val="150000"/>
              </a:lnSpc>
            </a:pPr>
            <a:r>
              <a:rPr lang="zh-CN" altLang="en-US" sz="1400" b="1" dirty="0">
                <a:latin typeface="+mn-ea"/>
                <a:cs typeface="+mn-ea"/>
              </a:rPr>
              <a:t>关节拖动数据保存</a:t>
            </a:r>
            <a:r>
              <a:rPr lang="en-US" altLang="zh-CN" sz="1400" b="1" dirty="0">
                <a:latin typeface="+mn-ea"/>
                <a:cs typeface="+mn-ea"/>
              </a:rPr>
              <a:t>: </a:t>
            </a:r>
            <a:r>
              <a:rPr lang="zh-CN" altLang="en-US" sz="1400" dirty="0">
                <a:latin typeface="+mn-ea"/>
                <a:cs typeface="+mn-ea"/>
              </a:rPr>
              <a:t>在关节阻抗模式下拖动并保存拖动轨迹的操作为：①点击下拉列表中的</a:t>
            </a:r>
            <a:r>
              <a:rPr lang="en-US" altLang="zh-CN" sz="1400" dirty="0">
                <a:latin typeface="+mn-ea"/>
                <a:cs typeface="+mn-ea"/>
                <a:sym typeface="+mn-ea"/>
              </a:rPr>
              <a:t>“</a:t>
            </a:r>
            <a:r>
              <a:rPr lang="zh-CN" altLang="en-US" sz="1400" dirty="0">
                <a:latin typeface="+mn-ea"/>
                <a:cs typeface="+mn-ea"/>
                <a:sym typeface="+mn-ea"/>
              </a:rPr>
              <a:t>拖动</a:t>
            </a:r>
            <a:r>
              <a:rPr lang="en-US" altLang="zh-CN" sz="1400" dirty="0">
                <a:latin typeface="+mn-ea"/>
                <a:cs typeface="+mn-ea"/>
                <a:sym typeface="+mn-ea"/>
              </a:rPr>
              <a:t>“</a:t>
            </a:r>
            <a:r>
              <a:rPr lang="zh-CN" altLang="en-US" sz="1400" dirty="0">
                <a:latin typeface="+mn-ea"/>
                <a:cs typeface="+mn-ea"/>
              </a:rPr>
              <a:t>；②</a:t>
            </a:r>
            <a:r>
              <a:rPr lang="zh-CN" altLang="en-US" sz="1400" dirty="0">
                <a:latin typeface="+mn-ea"/>
                <a:cs typeface="+mn-ea"/>
                <a:sym typeface="+mn-ea"/>
              </a:rPr>
              <a:t>点击关节拖动</a:t>
            </a:r>
            <a:r>
              <a:rPr lang="zh-CN" altLang="en-US" sz="1400" dirty="0">
                <a:latin typeface="+mn-ea"/>
                <a:cs typeface="+mn-ea"/>
              </a:rPr>
              <a:t>；③</a:t>
            </a:r>
            <a:r>
              <a:rPr lang="zh-CN" altLang="en-US" sz="1400" dirty="0">
                <a:latin typeface="+mn-ea"/>
                <a:cs typeface="+mn-ea"/>
                <a:sym typeface="+mn-ea"/>
              </a:rPr>
              <a:t>点击拖动数据保存</a:t>
            </a:r>
            <a:r>
              <a:rPr lang="en-US" altLang="zh-CN" sz="1400" dirty="0">
                <a:latin typeface="+mn-ea"/>
                <a:cs typeface="+mn-ea"/>
                <a:sym typeface="+mn-ea"/>
              </a:rPr>
              <a:t>(</a:t>
            </a:r>
            <a:r>
              <a:rPr lang="zh-CN" altLang="en-US" sz="1400" dirty="0">
                <a:solidFill>
                  <a:srgbClr val="FF0000"/>
                </a:solidFill>
                <a:latin typeface="+mn-ea"/>
                <a:cs typeface="+mn-ea"/>
                <a:sym typeface="+mn-ea"/>
              </a:rPr>
              <a:t>否则不会保存拖动轨迹数据</a:t>
            </a:r>
            <a:r>
              <a:rPr lang="en-US" altLang="zh-CN" sz="1400" dirty="0">
                <a:latin typeface="+mn-ea"/>
                <a:cs typeface="+mn-ea"/>
                <a:sym typeface="+mn-ea"/>
              </a:rPr>
              <a:t>)</a:t>
            </a:r>
            <a:r>
              <a:rPr lang="zh-CN" altLang="en-US" sz="1400" dirty="0">
                <a:latin typeface="+mn-ea"/>
                <a:cs typeface="+mn-ea"/>
              </a:rPr>
              <a:t>；④点击</a:t>
            </a:r>
            <a:r>
              <a:rPr lang="en-US" altLang="zh-CN" sz="1400" dirty="0">
                <a:latin typeface="+mn-ea"/>
                <a:cs typeface="+mn-ea"/>
                <a:sym typeface="+mn-ea"/>
              </a:rPr>
              <a:t>”</a:t>
            </a:r>
            <a:r>
              <a:rPr lang="zh-CN" altLang="en-US" sz="1400" dirty="0">
                <a:latin typeface="+mn-ea"/>
                <a:cs typeface="+mn-ea"/>
                <a:sym typeface="+mn-ea"/>
              </a:rPr>
              <a:t>确认</a:t>
            </a:r>
            <a:r>
              <a:rPr lang="en-US" altLang="zh-CN" sz="1400" dirty="0">
                <a:latin typeface="+mn-ea"/>
                <a:cs typeface="+mn-ea"/>
                <a:sym typeface="+mn-ea"/>
              </a:rPr>
              <a:t>“</a:t>
            </a:r>
            <a:r>
              <a:rPr lang="zh-CN" altLang="en-US" sz="1400" dirty="0">
                <a:latin typeface="+mn-ea"/>
                <a:cs typeface="+mn-ea"/>
                <a:sym typeface="+mn-ea"/>
              </a:rPr>
              <a:t>；</a:t>
            </a:r>
            <a:r>
              <a:rPr lang="zh-CN" altLang="en-US" sz="1400" dirty="0">
                <a:latin typeface="+mn-ea"/>
                <a:cs typeface="+mn-ea"/>
              </a:rPr>
              <a:t>；⑤</a:t>
            </a:r>
            <a:r>
              <a:rPr lang="zh-CN" altLang="en-US" sz="1400" dirty="0">
                <a:latin typeface="+mn-ea"/>
                <a:cs typeface="+mn-ea"/>
                <a:sym typeface="+mn-ea"/>
              </a:rPr>
              <a:t>工作人员按住手臂末端的按钮开始拖动，程序自动识别按钮按下（信号为</a:t>
            </a:r>
            <a:r>
              <a:rPr lang="en-US" altLang="zh-CN" sz="1400" dirty="0">
                <a:latin typeface="+mn-ea"/>
                <a:cs typeface="+mn-ea"/>
                <a:sym typeface="+mn-ea"/>
              </a:rPr>
              <a:t>1</a:t>
            </a:r>
            <a:r>
              <a:rPr lang="zh-CN" altLang="en-US" sz="1400" dirty="0">
                <a:latin typeface="+mn-ea"/>
                <a:cs typeface="+mn-ea"/>
                <a:sym typeface="+mn-ea"/>
              </a:rPr>
              <a:t>）并开始保存数据，拖动完成，松开按钮，程序识别拖动按钮信号为</a:t>
            </a:r>
            <a:r>
              <a:rPr lang="en-US" altLang="zh-CN" sz="1400" dirty="0">
                <a:latin typeface="+mn-ea"/>
                <a:cs typeface="+mn-ea"/>
                <a:sym typeface="+mn-ea"/>
              </a:rPr>
              <a:t>0 </a:t>
            </a:r>
            <a:r>
              <a:rPr lang="zh-CN" altLang="en-US" sz="1400" dirty="0">
                <a:latin typeface="+mn-ea"/>
                <a:cs typeface="+mn-ea"/>
                <a:sym typeface="+mn-ea"/>
              </a:rPr>
              <a:t>，弹出文件窗口选择保存路径号文件名；要处理成</a:t>
            </a:r>
            <a:r>
              <a:rPr lang="en-US" altLang="zh-CN" sz="1400" dirty="0">
                <a:latin typeface="+mn-ea"/>
                <a:cs typeface="+mn-ea"/>
                <a:sym typeface="+mn-ea"/>
              </a:rPr>
              <a:t>PVT</a:t>
            </a:r>
            <a:r>
              <a:rPr lang="zh-CN" altLang="en-US" sz="1400" dirty="0">
                <a:latin typeface="+mn-ea"/>
                <a:cs typeface="+mn-ea"/>
                <a:sym typeface="+mn-ea"/>
              </a:rPr>
              <a:t>格式，</a:t>
            </a:r>
            <a:r>
              <a:rPr lang="zh-CN" altLang="en-US" sz="1400" dirty="0">
                <a:latin typeface="+mn-ea"/>
                <a:cs typeface="+mn-ea"/>
                <a:sym typeface="+mn-ea"/>
              </a:rPr>
              <a:t>处理方式如下，才能</a:t>
            </a:r>
            <a:r>
              <a:rPr lang="en-US" altLang="zh-CN" sz="1400" dirty="0">
                <a:latin typeface="+mn-ea"/>
                <a:cs typeface="+mn-ea"/>
                <a:sym typeface="+mn-ea"/>
              </a:rPr>
              <a:t>PVT</a:t>
            </a:r>
            <a:r>
              <a:rPr lang="zh-CN" altLang="en-US" sz="1400" dirty="0">
                <a:latin typeface="+mn-ea"/>
                <a:cs typeface="+mn-ea"/>
                <a:sym typeface="+mn-ea"/>
              </a:rPr>
              <a:t>运行。</a:t>
            </a:r>
            <a:endParaRPr lang="zh-CN" altLang="en-US" sz="1400" dirty="0">
              <a:latin typeface="+mn-ea"/>
              <a:cs typeface="+mn-ea"/>
              <a:sym typeface="+mn-ea"/>
            </a:endParaRPr>
          </a:p>
        </p:txBody>
      </p:sp>
      <p:pic>
        <p:nvPicPr>
          <p:cNvPr id="3" name="图片 2"/>
          <p:cNvPicPr>
            <a:picLocks noChangeAspect="1"/>
          </p:cNvPicPr>
          <p:nvPr/>
        </p:nvPicPr>
        <p:blipFill>
          <a:blip r:embed="rId1"/>
          <a:stretch>
            <a:fillRect/>
          </a:stretch>
        </p:blipFill>
        <p:spPr>
          <a:xfrm>
            <a:off x="1415415" y="3206115"/>
            <a:ext cx="4416425" cy="3227070"/>
          </a:xfrm>
          <a:prstGeom prst="rect">
            <a:avLst/>
          </a:prstGeom>
        </p:spPr>
      </p:pic>
      <p:pic>
        <p:nvPicPr>
          <p:cNvPr id="5" name="图片 4"/>
          <p:cNvPicPr>
            <a:picLocks noChangeAspect="1"/>
          </p:cNvPicPr>
          <p:nvPr/>
        </p:nvPicPr>
        <p:blipFill>
          <a:blip r:embed="rId2"/>
          <a:stretch>
            <a:fillRect/>
          </a:stretch>
        </p:blipFill>
        <p:spPr>
          <a:xfrm>
            <a:off x="6168390" y="3213100"/>
            <a:ext cx="4636135" cy="3213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23392" y="2060848"/>
            <a:ext cx="2112433" cy="3095625"/>
          </a:xfrm>
        </p:spPr>
        <p:txBody>
          <a:bodyPr/>
          <a:lstStyle/>
          <a:p>
            <a:r>
              <a:rPr lang="en-US" altLang="zh-CN" dirty="0"/>
              <a:t>1</a:t>
            </a:r>
            <a:endParaRPr lang="zh-CN" altLang="en-US" dirty="0"/>
          </a:p>
        </p:txBody>
      </p:sp>
      <p:sp>
        <p:nvSpPr>
          <p:cNvPr id="3" name="内容占位符 2"/>
          <p:cNvSpPr>
            <a:spLocks noGrp="1"/>
          </p:cNvSpPr>
          <p:nvPr>
            <p:ph sz="quarter" idx="11"/>
          </p:nvPr>
        </p:nvSpPr>
        <p:spPr>
          <a:xfrm>
            <a:off x="4511824" y="3248620"/>
            <a:ext cx="7680176" cy="720080"/>
          </a:xfrm>
        </p:spPr>
        <p:txBody>
          <a:bodyPr/>
          <a:lstStyle/>
          <a:p>
            <a:pPr algn="ctr"/>
            <a:r>
              <a:rPr lang="zh-CN" altLang="en-US" dirty="0"/>
              <a:t>基础操作</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3-6</a:t>
            </a:r>
            <a:r>
              <a:rPr lang="zh-CN" altLang="en-US" sz="2400" dirty="0">
                <a:latin typeface="+mn-ea"/>
                <a:ea typeface="+mn-ea"/>
              </a:rPr>
              <a:t> 笛卡尔阻抗</a:t>
            </a:r>
            <a:r>
              <a:rPr lang="en-US" altLang="zh-CN" sz="2400" dirty="0">
                <a:latin typeface="+mn-ea"/>
                <a:ea typeface="+mn-ea"/>
              </a:rPr>
              <a:t>——</a:t>
            </a:r>
            <a:r>
              <a:rPr lang="zh-CN" altLang="en-US" sz="2400" dirty="0">
                <a:latin typeface="+mn-ea"/>
                <a:ea typeface="+mn-ea"/>
              </a:rPr>
              <a:t>拖动</a:t>
            </a:r>
            <a:endParaRPr lang="zh-CN" altLang="en-US" sz="2400" dirty="0">
              <a:latin typeface="+mn-ea"/>
              <a:ea typeface="+mn-ea"/>
            </a:endParaRPr>
          </a:p>
        </p:txBody>
      </p:sp>
      <p:sp>
        <p:nvSpPr>
          <p:cNvPr id="7" name="文本框 6"/>
          <p:cNvSpPr txBox="1"/>
          <p:nvPr/>
        </p:nvSpPr>
        <p:spPr>
          <a:xfrm>
            <a:off x="695325" y="981075"/>
            <a:ext cx="10596880" cy="2445385"/>
          </a:xfrm>
          <a:prstGeom prst="rect">
            <a:avLst/>
          </a:prstGeom>
          <a:noFill/>
        </p:spPr>
        <p:txBody>
          <a:bodyPr wrap="square" rtlCol="0">
            <a:spAutoFit/>
          </a:bodyPr>
          <a:lstStyle/>
          <a:p>
            <a:pPr indent="0" algn="l" fontAlgn="auto">
              <a:lnSpc>
                <a:spcPct val="150000"/>
              </a:lnSpc>
            </a:pPr>
            <a:r>
              <a:rPr lang="zh-CN" altLang="en-US" sz="1600" b="1" dirty="0"/>
              <a:t>笛卡尔阻抗拖动：</a:t>
            </a:r>
            <a:r>
              <a:rPr lang="zh-CN" altLang="en-US" sz="1400" dirty="0"/>
              <a:t>在设置好笛卡尔阻抗参</a:t>
            </a:r>
            <a:r>
              <a:rPr lang="zh-CN" altLang="en-US" sz="1400" dirty="0">
                <a:latin typeface="+mn-ea"/>
                <a:cs typeface="+mn-ea"/>
              </a:rPr>
              <a:t>数后，先点击笛卡尔阻抗，再点击图中的</a:t>
            </a:r>
            <a:r>
              <a:rPr lang="en-US" altLang="zh-CN" sz="1400" dirty="0">
                <a:latin typeface="+mn-ea"/>
                <a:cs typeface="+mn-ea"/>
              </a:rPr>
              <a:t>X,Y,Z,R</a:t>
            </a:r>
            <a:r>
              <a:rPr lang="zh-CN" altLang="en-US" sz="1400" dirty="0">
                <a:latin typeface="+mn-ea"/>
                <a:cs typeface="+mn-ea"/>
              </a:rPr>
              <a:t>中的任意一个，实现末端沿基坐标系</a:t>
            </a:r>
            <a:r>
              <a:rPr lang="en-US" altLang="zh-CN" sz="1400" dirty="0">
                <a:latin typeface="+mn-ea"/>
                <a:cs typeface="+mn-ea"/>
              </a:rPr>
              <a:t>X,Y,Z</a:t>
            </a:r>
            <a:r>
              <a:rPr lang="zh-CN" altLang="en-US" sz="1400" dirty="0">
                <a:latin typeface="+mn-ea"/>
                <a:cs typeface="+mn-ea"/>
              </a:rPr>
              <a:t>轴或者绕</a:t>
            </a:r>
            <a:r>
              <a:rPr lang="en-US" altLang="zh-CN" sz="1400" dirty="0">
                <a:latin typeface="+mn-ea"/>
                <a:cs typeface="+mn-ea"/>
              </a:rPr>
              <a:t>X,Y,Z</a:t>
            </a:r>
            <a:r>
              <a:rPr lang="zh-CN" altLang="en-US" sz="1400" dirty="0">
                <a:latin typeface="+mn-ea"/>
                <a:cs typeface="+mn-ea"/>
              </a:rPr>
              <a:t>轴的拖动功能</a:t>
            </a:r>
            <a:r>
              <a:rPr lang="zh-CN" altLang="en-US" sz="1400" dirty="0">
                <a:latin typeface="+mn-ea"/>
                <a:cs typeface="+mn-ea"/>
                <a:sym typeface="+mn-ea"/>
              </a:rPr>
              <a:t>。</a:t>
            </a:r>
            <a:endParaRPr lang="zh-CN" altLang="en-US" sz="1400" dirty="0">
              <a:latin typeface="+mn-ea"/>
              <a:cs typeface="+mn-ea"/>
            </a:endParaRPr>
          </a:p>
          <a:p>
            <a:pPr indent="0" algn="l" fontAlgn="auto">
              <a:lnSpc>
                <a:spcPct val="150000"/>
              </a:lnSpc>
            </a:pPr>
            <a:r>
              <a:rPr lang="zh-CN" altLang="en-US" sz="1600" b="1" dirty="0">
                <a:latin typeface="+mn-ea"/>
                <a:cs typeface="+mn-ea"/>
              </a:rPr>
              <a:t>笛卡尔拖动数据保存：</a:t>
            </a:r>
            <a:r>
              <a:rPr lang="zh-CN" altLang="en-US" sz="1400" dirty="0">
                <a:latin typeface="+mn-ea"/>
                <a:cs typeface="+mn-ea"/>
              </a:rPr>
              <a:t>在笛卡尔阻抗模式下拖动并保存拖动轨迹的操作为：①点击下拉列表中</a:t>
            </a:r>
            <a:r>
              <a:rPr lang="en-US" altLang="zh-CN" sz="1400" dirty="0">
                <a:latin typeface="+mn-ea"/>
                <a:cs typeface="+mn-ea"/>
              </a:rPr>
              <a:t>“</a:t>
            </a:r>
            <a:r>
              <a:rPr lang="zh-CN" altLang="en-US" sz="1400" dirty="0">
                <a:latin typeface="+mn-ea"/>
                <a:cs typeface="+mn-ea"/>
              </a:rPr>
              <a:t>拖动</a:t>
            </a:r>
            <a:r>
              <a:rPr lang="en-US" altLang="zh-CN" sz="1400" dirty="0">
                <a:latin typeface="+mn-ea"/>
                <a:cs typeface="+mn-ea"/>
              </a:rPr>
              <a:t>“</a:t>
            </a:r>
            <a:r>
              <a:rPr lang="zh-CN" altLang="en-US" sz="1400" dirty="0">
                <a:latin typeface="+mn-ea"/>
                <a:cs typeface="+mn-ea"/>
              </a:rPr>
              <a:t>；②点击笛卡尔拖动；③</a:t>
            </a:r>
            <a:r>
              <a:rPr lang="en-US" altLang="zh-CN" sz="1400" dirty="0">
                <a:latin typeface="+mn-ea"/>
                <a:cs typeface="+mn-ea"/>
                <a:sym typeface="+mn-ea"/>
              </a:rPr>
              <a:t>X</a:t>
            </a:r>
            <a:r>
              <a:rPr lang="zh-CN" altLang="en-US" sz="1400" dirty="0">
                <a:latin typeface="+mn-ea"/>
                <a:cs typeface="+mn-ea"/>
                <a:sym typeface="+mn-ea"/>
              </a:rPr>
              <a:t>拖动；④</a:t>
            </a:r>
            <a:r>
              <a:rPr lang="zh-CN" altLang="en-US" sz="1400" dirty="0">
                <a:latin typeface="+mn-ea"/>
                <a:cs typeface="+mn-ea"/>
              </a:rPr>
              <a:t>点击拖动数据保存</a:t>
            </a:r>
            <a:r>
              <a:rPr lang="en-US" altLang="zh-CN" sz="1400" dirty="0">
                <a:latin typeface="+mn-ea"/>
                <a:cs typeface="+mn-ea"/>
                <a:sym typeface="+mn-ea"/>
              </a:rPr>
              <a:t>(</a:t>
            </a:r>
            <a:r>
              <a:rPr lang="zh-CN" altLang="en-US" sz="1400" dirty="0">
                <a:solidFill>
                  <a:srgbClr val="FF0000"/>
                </a:solidFill>
                <a:latin typeface="+mn-ea"/>
                <a:cs typeface="+mn-ea"/>
                <a:sym typeface="+mn-ea"/>
              </a:rPr>
              <a:t>否则不会保存拖动轨迹数据</a:t>
            </a:r>
            <a:r>
              <a:rPr lang="en-US" altLang="zh-CN" sz="1400" dirty="0">
                <a:latin typeface="+mn-ea"/>
                <a:cs typeface="+mn-ea"/>
                <a:sym typeface="+mn-ea"/>
              </a:rPr>
              <a:t>)</a:t>
            </a:r>
            <a:r>
              <a:rPr lang="zh-CN" altLang="en-US" sz="1400" dirty="0">
                <a:latin typeface="+mn-ea"/>
                <a:cs typeface="+mn-ea"/>
              </a:rPr>
              <a:t>；⑤点击</a:t>
            </a:r>
            <a:r>
              <a:rPr lang="en-US" altLang="zh-CN" sz="1400" dirty="0">
                <a:latin typeface="+mn-ea"/>
                <a:cs typeface="+mn-ea"/>
              </a:rPr>
              <a:t>”</a:t>
            </a:r>
            <a:r>
              <a:rPr lang="zh-CN" altLang="en-US" sz="1400" dirty="0">
                <a:latin typeface="+mn-ea"/>
                <a:cs typeface="+mn-ea"/>
              </a:rPr>
              <a:t>确认</a:t>
            </a:r>
            <a:r>
              <a:rPr lang="en-US" altLang="zh-CN" sz="1400" dirty="0">
                <a:latin typeface="+mn-ea"/>
                <a:cs typeface="+mn-ea"/>
              </a:rPr>
              <a:t>“</a:t>
            </a:r>
            <a:r>
              <a:rPr lang="zh-CN" altLang="en-US" sz="1400" dirty="0">
                <a:latin typeface="+mn-ea"/>
                <a:cs typeface="+mn-ea"/>
              </a:rPr>
              <a:t>；⑥工作人员按住手臂末端的按钮开始拖动，程序自动识别按钮按下（信号为</a:t>
            </a:r>
            <a:r>
              <a:rPr lang="en-US" altLang="zh-CN" sz="1400" dirty="0">
                <a:latin typeface="+mn-ea"/>
                <a:cs typeface="+mn-ea"/>
              </a:rPr>
              <a:t>1</a:t>
            </a:r>
            <a:r>
              <a:rPr lang="zh-CN" altLang="en-US" sz="1400" dirty="0">
                <a:latin typeface="+mn-ea"/>
                <a:cs typeface="+mn-ea"/>
              </a:rPr>
              <a:t>）并开始保存数据，拖动完成，松开按钮，程序识别拖动按钮信号为</a:t>
            </a:r>
            <a:r>
              <a:rPr lang="en-US" altLang="zh-CN" sz="1400" dirty="0">
                <a:latin typeface="+mn-ea"/>
                <a:cs typeface="+mn-ea"/>
              </a:rPr>
              <a:t>0 </a:t>
            </a:r>
            <a:r>
              <a:rPr lang="zh-CN" altLang="en-US" sz="1400" dirty="0">
                <a:latin typeface="+mn-ea"/>
                <a:cs typeface="+mn-ea"/>
              </a:rPr>
              <a:t>，弹出文件窗口选择保存路径号文件名，</a:t>
            </a:r>
            <a:r>
              <a:rPr lang="zh-CN" altLang="en-US" sz="1400" dirty="0">
                <a:latin typeface="+mn-ea"/>
                <a:cs typeface="+mn-ea"/>
                <a:sym typeface="+mn-ea"/>
              </a:rPr>
              <a:t>要处理成</a:t>
            </a:r>
            <a:r>
              <a:rPr lang="en-US" altLang="zh-CN" sz="1400" dirty="0">
                <a:latin typeface="+mn-ea"/>
                <a:cs typeface="+mn-ea"/>
                <a:sym typeface="+mn-ea"/>
              </a:rPr>
              <a:t>PVT</a:t>
            </a:r>
            <a:r>
              <a:rPr lang="zh-CN" altLang="en-US" sz="1400" dirty="0">
                <a:latin typeface="+mn-ea"/>
                <a:cs typeface="+mn-ea"/>
                <a:sym typeface="+mn-ea"/>
              </a:rPr>
              <a:t>格式，处理</a:t>
            </a:r>
            <a:r>
              <a:rPr lang="zh-CN" altLang="en-US" sz="1400" dirty="0">
                <a:latin typeface="+mn-ea"/>
                <a:cs typeface="+mn-ea"/>
                <a:sym typeface="+mn-ea"/>
              </a:rPr>
              <a:t>方式如下，才能</a:t>
            </a:r>
            <a:r>
              <a:rPr lang="en-US" altLang="zh-CN" sz="1400" dirty="0">
                <a:latin typeface="+mn-ea"/>
                <a:cs typeface="+mn-ea"/>
                <a:sym typeface="+mn-ea"/>
              </a:rPr>
              <a:t>PVT</a:t>
            </a:r>
            <a:r>
              <a:rPr lang="zh-CN" altLang="en-US" sz="1400" dirty="0">
                <a:latin typeface="+mn-ea"/>
                <a:cs typeface="+mn-ea"/>
                <a:sym typeface="+mn-ea"/>
              </a:rPr>
              <a:t>运行</a:t>
            </a:r>
            <a:r>
              <a:rPr lang="zh-CN" altLang="en-US" sz="1400" dirty="0">
                <a:latin typeface="+mn-ea"/>
                <a:cs typeface="+mn-ea"/>
              </a:rPr>
              <a:t>；</a:t>
            </a:r>
            <a:r>
              <a:rPr lang="zh-CN" altLang="en-US" sz="1400" dirty="0">
                <a:latin typeface="+mn-ea"/>
                <a:cs typeface="+mn-ea"/>
              </a:rPr>
              <a:t>⑦笛卡尔拖动有四种拖动（</a:t>
            </a:r>
            <a:r>
              <a:rPr lang="en-US" altLang="zh-CN" sz="1400" dirty="0">
                <a:latin typeface="+mn-ea"/>
                <a:cs typeface="+mn-ea"/>
              </a:rPr>
              <a:t>X</a:t>
            </a:r>
            <a:r>
              <a:rPr lang="zh-CN" altLang="en-US" sz="1400" dirty="0">
                <a:latin typeface="+mn-ea"/>
                <a:cs typeface="+mn-ea"/>
              </a:rPr>
              <a:t>方向</a:t>
            </a:r>
            <a:r>
              <a:rPr lang="en-US" altLang="zh-CN" sz="1400" dirty="0">
                <a:latin typeface="+mn-ea"/>
                <a:cs typeface="+mn-ea"/>
              </a:rPr>
              <a:t> Y</a:t>
            </a:r>
            <a:r>
              <a:rPr lang="zh-CN" altLang="en-US" sz="1400" dirty="0">
                <a:latin typeface="+mn-ea"/>
                <a:cs typeface="+mn-ea"/>
              </a:rPr>
              <a:t>方向</a:t>
            </a:r>
            <a:r>
              <a:rPr lang="en-US" altLang="zh-CN" sz="1400" dirty="0">
                <a:latin typeface="+mn-ea"/>
                <a:cs typeface="+mn-ea"/>
              </a:rPr>
              <a:t> Z</a:t>
            </a:r>
            <a:r>
              <a:rPr lang="zh-CN" altLang="en-US" sz="1400" dirty="0">
                <a:latin typeface="+mn-ea"/>
                <a:cs typeface="+mn-ea"/>
              </a:rPr>
              <a:t>方向</a:t>
            </a:r>
            <a:r>
              <a:rPr lang="en-US" altLang="zh-CN" sz="1400" dirty="0">
                <a:latin typeface="+mn-ea"/>
                <a:cs typeface="+mn-ea"/>
              </a:rPr>
              <a:t> R</a:t>
            </a:r>
            <a:r>
              <a:rPr lang="zh-CN" altLang="en-US" sz="1400" dirty="0">
                <a:latin typeface="+mn-ea"/>
                <a:cs typeface="+mn-ea"/>
              </a:rPr>
              <a:t>旋转）可选，从一种切换到另一种。</a:t>
            </a:r>
            <a:endParaRPr lang="zh-CN" altLang="en-US" sz="1400" dirty="0"/>
          </a:p>
        </p:txBody>
      </p:sp>
      <p:pic>
        <p:nvPicPr>
          <p:cNvPr id="3" name="图片 2"/>
          <p:cNvPicPr>
            <a:picLocks noChangeAspect="1"/>
          </p:cNvPicPr>
          <p:nvPr/>
        </p:nvPicPr>
        <p:blipFill>
          <a:blip r:embed="rId1"/>
          <a:stretch>
            <a:fillRect/>
          </a:stretch>
        </p:blipFill>
        <p:spPr>
          <a:xfrm>
            <a:off x="1487170" y="3422015"/>
            <a:ext cx="4225925" cy="2966720"/>
          </a:xfrm>
          <a:prstGeom prst="rect">
            <a:avLst/>
          </a:prstGeom>
        </p:spPr>
      </p:pic>
      <p:pic>
        <p:nvPicPr>
          <p:cNvPr id="5" name="图片 4"/>
          <p:cNvPicPr>
            <a:picLocks noChangeAspect="1"/>
          </p:cNvPicPr>
          <p:nvPr/>
        </p:nvPicPr>
        <p:blipFill>
          <a:blip r:embed="rId2"/>
          <a:stretch>
            <a:fillRect/>
          </a:stretch>
        </p:blipFill>
        <p:spPr>
          <a:xfrm>
            <a:off x="6096000" y="3429000"/>
            <a:ext cx="4671695" cy="29597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23392" y="2060848"/>
            <a:ext cx="2112433" cy="3095625"/>
          </a:xfrm>
        </p:spPr>
        <p:txBody>
          <a:bodyPr/>
          <a:lstStyle/>
          <a:p>
            <a:r>
              <a:rPr lang="en-US" altLang="zh-CN" dirty="0"/>
              <a:t>4</a:t>
            </a:r>
            <a:endParaRPr lang="zh-CN" altLang="en-US" dirty="0"/>
          </a:p>
        </p:txBody>
      </p:sp>
      <p:sp>
        <p:nvSpPr>
          <p:cNvPr id="3" name="内容占位符 2"/>
          <p:cNvSpPr>
            <a:spLocks noGrp="1"/>
          </p:cNvSpPr>
          <p:nvPr>
            <p:ph sz="quarter" idx="11"/>
          </p:nvPr>
        </p:nvSpPr>
        <p:spPr>
          <a:xfrm>
            <a:off x="4511824" y="3248620"/>
            <a:ext cx="7680176" cy="720080"/>
          </a:xfrm>
        </p:spPr>
        <p:txBody>
          <a:bodyPr/>
          <a:lstStyle/>
          <a:p>
            <a:pPr algn="ctr"/>
            <a:r>
              <a:rPr lang="zh-CN" altLang="en-US" dirty="0" err="1"/>
              <a:t>其</a:t>
            </a:r>
            <a:r>
              <a:rPr lang="zh-CN" altLang="en-US" dirty="0" err="1"/>
              <a:t>它功能</a:t>
            </a:r>
            <a:endParaRPr lang="zh-CN" altLang="en-US" dirty="0" err="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4-1</a:t>
            </a:r>
            <a:r>
              <a:rPr lang="zh-CN" altLang="en-US" sz="2400" dirty="0">
                <a:latin typeface="+mn-ea"/>
                <a:ea typeface="+mn-ea"/>
              </a:rPr>
              <a:t> </a:t>
            </a:r>
            <a:r>
              <a:rPr lang="en-US" altLang="zh-CN" sz="2400" dirty="0">
                <a:latin typeface="+mn-ea"/>
                <a:ea typeface="+mn-ea"/>
              </a:rPr>
              <a:t>PVT</a:t>
            </a:r>
            <a:r>
              <a:rPr lang="zh-CN" altLang="en-US" sz="2400" dirty="0">
                <a:latin typeface="+mn-ea"/>
                <a:ea typeface="+mn-ea"/>
              </a:rPr>
              <a:t>运行模式</a:t>
            </a:r>
            <a:endParaRPr lang="zh-CN" altLang="en-US" sz="2400" dirty="0">
              <a:latin typeface="+mn-ea"/>
              <a:ea typeface="+mn-ea"/>
            </a:endParaRPr>
          </a:p>
        </p:txBody>
      </p:sp>
      <p:sp>
        <p:nvSpPr>
          <p:cNvPr id="7" name="文本框 6"/>
          <p:cNvSpPr txBox="1"/>
          <p:nvPr/>
        </p:nvSpPr>
        <p:spPr>
          <a:xfrm>
            <a:off x="695325" y="980440"/>
            <a:ext cx="10853420" cy="1762760"/>
          </a:xfrm>
          <a:prstGeom prst="rect">
            <a:avLst/>
          </a:prstGeom>
          <a:noFill/>
        </p:spPr>
        <p:txBody>
          <a:bodyPr wrap="square" rtlCol="0">
            <a:noAutofit/>
          </a:bodyPr>
          <a:lstStyle/>
          <a:p>
            <a:pPr indent="0" algn="l" fontAlgn="auto">
              <a:lnSpc>
                <a:spcPct val="150000"/>
              </a:lnSpc>
            </a:pPr>
            <a:r>
              <a:rPr lang="en-US" altLang="zh-CN" sz="1600" b="1" dirty="0">
                <a:latin typeface="+mn-ea"/>
              </a:rPr>
              <a:t>PVT</a:t>
            </a:r>
            <a:r>
              <a:rPr lang="zh-CN" altLang="en-US" sz="1600" b="1" dirty="0"/>
              <a:t>模式：</a:t>
            </a:r>
            <a:r>
              <a:rPr lang="en-US" altLang="zh-CN" sz="1400" dirty="0"/>
              <a:t>PVT</a:t>
            </a:r>
            <a:r>
              <a:rPr lang="zh-CN" altLang="en-US" sz="1400" dirty="0"/>
              <a:t>模式是指控制器可以执行一组规划由用户规划好的七轴对应时间的关节位置，这组轨迹可以由多项式或</a:t>
            </a:r>
            <a:r>
              <a:rPr lang="en-US" altLang="zh-CN" sz="1400" dirty="0"/>
              <a:t>T</a:t>
            </a:r>
            <a:r>
              <a:rPr lang="zh-CN" altLang="en-US" sz="1400" dirty="0"/>
              <a:t>型规划得到，即使用户规划时超速，控制器仍然可以在内部约束后执行。</a:t>
            </a:r>
            <a:endParaRPr lang="zh-CN" altLang="en-US" sz="1400" dirty="0"/>
          </a:p>
          <a:p>
            <a:pPr indent="0" algn="l" fontAlgn="auto">
              <a:lnSpc>
                <a:spcPct val="150000"/>
              </a:lnSpc>
            </a:pPr>
            <a:r>
              <a:rPr lang="zh-CN" altLang="en-US" sz="1600" b="1" dirty="0"/>
              <a:t>操作步骤：</a:t>
            </a:r>
            <a:r>
              <a:rPr lang="zh-CN" altLang="en-US" sz="1400" dirty="0">
                <a:latin typeface="+mn-ea"/>
                <a:cs typeface="+mn-ea"/>
                <a:sym typeface="+mn-ea"/>
              </a:rPr>
              <a:t>①</a:t>
            </a:r>
            <a:r>
              <a:rPr lang="zh-CN" altLang="en-US" sz="1400" dirty="0">
                <a:latin typeface="+mn-ea"/>
                <a:cs typeface="+mn-ea"/>
                <a:sym typeface="+mn-ea"/>
              </a:rPr>
              <a:t>切换</a:t>
            </a:r>
            <a:r>
              <a:rPr lang="en-US" altLang="zh-CN" sz="1400" dirty="0">
                <a:latin typeface="+mn-ea"/>
                <a:cs typeface="+mn-ea"/>
                <a:sym typeface="+mn-ea"/>
              </a:rPr>
              <a:t>PVT</a:t>
            </a:r>
            <a:r>
              <a:rPr lang="zh-CN" altLang="en-US" sz="1400" dirty="0">
                <a:latin typeface="+mn-ea"/>
                <a:cs typeface="+mn-ea"/>
                <a:sym typeface="+mn-ea"/>
              </a:rPr>
              <a:t>模式，且界面下方左右臂状态值为</a:t>
            </a:r>
            <a:r>
              <a:rPr lang="en-US" altLang="zh-CN" sz="1400" dirty="0">
                <a:latin typeface="+mn-ea"/>
                <a:cs typeface="+mn-ea"/>
                <a:sym typeface="+mn-ea"/>
              </a:rPr>
              <a:t>2</a:t>
            </a:r>
            <a:r>
              <a:rPr lang="zh-CN" altLang="en-US" sz="1400" dirty="0">
                <a:latin typeface="+mn-ea"/>
                <a:cs typeface="+mn-ea"/>
                <a:sym typeface="+mn-ea"/>
              </a:rPr>
              <a:t>即阻抗模式切换成功，同时会跳出上传、运行</a:t>
            </a:r>
            <a:r>
              <a:rPr lang="en-US" altLang="zh-CN" sz="1400" dirty="0">
                <a:latin typeface="+mn-ea"/>
                <a:cs typeface="+mn-ea"/>
                <a:sym typeface="+mn-ea"/>
              </a:rPr>
              <a:t>PVT</a:t>
            </a:r>
            <a:r>
              <a:rPr lang="zh-CN" altLang="en-US" sz="1400" dirty="0">
                <a:latin typeface="+mn-ea"/>
                <a:cs typeface="+mn-ea"/>
                <a:sym typeface="+mn-ea"/>
              </a:rPr>
              <a:t>文件弹窗；</a:t>
            </a:r>
            <a:r>
              <a:rPr lang="zh-CN" altLang="en-US" sz="1400" dirty="0">
                <a:latin typeface="+mn-ea"/>
                <a:cs typeface="+mn-ea"/>
                <a:sym typeface="+mn-ea"/>
              </a:rPr>
              <a:t>②</a:t>
            </a:r>
            <a:r>
              <a:rPr lang="zh-CN" altLang="en-US" sz="1400" dirty="0">
                <a:latin typeface="+mn-ea"/>
                <a:cs typeface="+mn-ea"/>
                <a:sym typeface="+mn-ea"/>
              </a:rPr>
              <a:t>选择要设置的</a:t>
            </a:r>
            <a:r>
              <a:rPr lang="en-US" altLang="zh-CN" sz="1400" dirty="0">
                <a:latin typeface="+mn-ea"/>
                <a:cs typeface="+mn-ea"/>
                <a:sym typeface="+mn-ea"/>
              </a:rPr>
              <a:t>PVT</a:t>
            </a:r>
            <a:r>
              <a:rPr lang="zh-CN" altLang="en-US" sz="1400" dirty="0">
                <a:latin typeface="+mn-ea"/>
                <a:cs typeface="+mn-ea"/>
                <a:sym typeface="+mn-ea"/>
              </a:rPr>
              <a:t>号（</a:t>
            </a:r>
            <a:r>
              <a:rPr lang="en-US" altLang="zh-CN" sz="1400" dirty="0">
                <a:latin typeface="+mn-ea"/>
                <a:cs typeface="+mn-ea"/>
                <a:sym typeface="+mn-ea"/>
              </a:rPr>
              <a:t>1-99</a:t>
            </a:r>
            <a:r>
              <a:rPr lang="zh-CN" altLang="en-US" sz="1400" dirty="0">
                <a:latin typeface="+mn-ea"/>
                <a:cs typeface="+mn-ea"/>
                <a:sym typeface="+mn-ea"/>
              </a:rPr>
              <a:t>，</a:t>
            </a:r>
            <a:r>
              <a:rPr lang="en-US" altLang="zh-CN" sz="1400" dirty="0">
                <a:latin typeface="+mn-ea"/>
                <a:cs typeface="+mn-ea"/>
                <a:sym typeface="+mn-ea"/>
              </a:rPr>
              <a:t> </a:t>
            </a:r>
            <a:r>
              <a:rPr lang="zh-CN" altLang="en-US" sz="1400" dirty="0">
                <a:latin typeface="+mn-ea"/>
                <a:cs typeface="+mn-ea"/>
                <a:sym typeface="+mn-ea"/>
              </a:rPr>
              <a:t>把上传的文件存在控制器的编号）；</a:t>
            </a:r>
            <a:r>
              <a:rPr lang="zh-CN" altLang="en-US" sz="1400" dirty="0">
                <a:latin typeface="+mn-ea"/>
                <a:cs typeface="+mn-ea"/>
                <a:sym typeface="+mn-ea"/>
              </a:rPr>
              <a:t>③</a:t>
            </a:r>
            <a:r>
              <a:rPr lang="zh-CN" altLang="en-US" sz="1400" dirty="0">
                <a:latin typeface="+mn-ea"/>
                <a:cs typeface="+mn-ea"/>
                <a:sym typeface="+mn-ea"/>
              </a:rPr>
              <a:t>上传</a:t>
            </a:r>
            <a:r>
              <a:rPr lang="en-US" altLang="zh-CN" sz="1400" dirty="0">
                <a:latin typeface="+mn-ea"/>
                <a:cs typeface="+mn-ea"/>
                <a:sym typeface="+mn-ea"/>
              </a:rPr>
              <a:t>PVT</a:t>
            </a:r>
            <a:r>
              <a:rPr lang="zh-CN" altLang="en-US" sz="1400" dirty="0">
                <a:latin typeface="+mn-ea"/>
                <a:cs typeface="+mn-ea"/>
                <a:sym typeface="+mn-ea"/>
              </a:rPr>
              <a:t>文件</a:t>
            </a:r>
            <a:r>
              <a:rPr lang="en-US" altLang="zh-CN" sz="1400" dirty="0">
                <a:latin typeface="+mn-ea"/>
                <a:cs typeface="+mn-ea"/>
                <a:sym typeface="+mn-ea"/>
              </a:rPr>
              <a:t> </a:t>
            </a:r>
            <a:r>
              <a:rPr lang="zh-CN" altLang="en-US" sz="1400" dirty="0">
                <a:latin typeface="+mn-ea"/>
                <a:cs typeface="+mn-ea"/>
                <a:sym typeface="+mn-ea"/>
              </a:rPr>
              <a:t>；</a:t>
            </a:r>
            <a:r>
              <a:rPr lang="zh-CN" altLang="en-US" sz="1400" dirty="0">
                <a:latin typeface="+mn-ea"/>
                <a:cs typeface="+mn-ea"/>
                <a:sym typeface="+mn-ea"/>
              </a:rPr>
              <a:t>④运行上传的</a:t>
            </a:r>
            <a:r>
              <a:rPr lang="en-US" altLang="zh-CN" sz="1400" dirty="0">
                <a:latin typeface="+mn-ea"/>
                <a:cs typeface="+mn-ea"/>
                <a:sym typeface="+mn-ea"/>
              </a:rPr>
              <a:t>PVT</a:t>
            </a:r>
            <a:r>
              <a:rPr lang="zh-CN" altLang="en-US" sz="1400" dirty="0">
                <a:latin typeface="+mn-ea"/>
                <a:cs typeface="+mn-ea"/>
                <a:sym typeface="+mn-ea"/>
              </a:rPr>
              <a:t>轨迹。</a:t>
            </a:r>
            <a:endParaRPr lang="zh-CN" altLang="en-US" sz="1400" dirty="0">
              <a:latin typeface="+mn-ea"/>
              <a:cs typeface="+mn-ea"/>
            </a:endParaRPr>
          </a:p>
          <a:p>
            <a:pPr indent="0" algn="l" fontAlgn="auto">
              <a:lnSpc>
                <a:spcPct val="150000"/>
              </a:lnSpc>
            </a:pPr>
            <a:r>
              <a:rPr lang="zh-CN" altLang="en-US" sz="1400" dirty="0">
                <a:latin typeface="+mn-ea"/>
                <a:cs typeface="+mn-ea"/>
                <a:sym typeface="+mn-ea"/>
              </a:rPr>
              <a:t>注意：在</a:t>
            </a:r>
            <a:r>
              <a:rPr lang="en-US" altLang="zh-CN" sz="1400" dirty="0">
                <a:latin typeface="+mn-ea"/>
                <a:cs typeface="+mn-ea"/>
                <a:sym typeface="+mn-ea"/>
              </a:rPr>
              <a:t>PVT</a:t>
            </a:r>
            <a:r>
              <a:rPr lang="zh-CN" altLang="en-US" sz="1400" dirty="0">
                <a:latin typeface="+mn-ea"/>
                <a:cs typeface="+mn-ea"/>
                <a:sym typeface="+mn-ea"/>
              </a:rPr>
              <a:t>模式下，数据点运行频率是</a:t>
            </a:r>
            <a:r>
              <a:rPr lang="en-US" altLang="zh-CN" sz="1400" dirty="0">
                <a:latin typeface="+mn-ea"/>
                <a:cs typeface="+mn-ea"/>
                <a:sym typeface="+mn-ea"/>
              </a:rPr>
              <a:t>2ms</a:t>
            </a:r>
            <a:r>
              <a:rPr lang="zh-CN" altLang="en-US" sz="1400" dirty="0">
                <a:latin typeface="+mn-ea"/>
                <a:cs typeface="+mn-ea"/>
                <a:sym typeface="+mn-ea"/>
              </a:rPr>
              <a:t>；</a:t>
            </a:r>
            <a:r>
              <a:rPr lang="en-US" altLang="zh-CN" sz="1400" dirty="0">
                <a:latin typeface="+mn-ea"/>
                <a:cs typeface="+mn-ea"/>
              </a:rPr>
              <a:t>PVT</a:t>
            </a:r>
            <a:r>
              <a:rPr lang="zh-CN" altLang="en-US" sz="1400" dirty="0">
                <a:latin typeface="+mn-ea"/>
                <a:cs typeface="+mn-ea"/>
              </a:rPr>
              <a:t>文件格式如右图</a:t>
            </a:r>
            <a:r>
              <a:rPr lang="zh-CN" altLang="en-US" sz="1400" dirty="0"/>
              <a:t>：</a:t>
            </a:r>
            <a:endParaRPr lang="zh-CN" altLang="en-US" sz="1400" dirty="0"/>
          </a:p>
          <a:p>
            <a:pPr indent="0" algn="l" fontAlgn="auto">
              <a:lnSpc>
                <a:spcPct val="150000"/>
              </a:lnSpc>
            </a:pPr>
            <a:endParaRPr lang="zh-CN" altLang="en-US" sz="1400" dirty="0"/>
          </a:p>
        </p:txBody>
      </p:sp>
      <p:pic>
        <p:nvPicPr>
          <p:cNvPr id="37" name="图像13"/>
          <p:cNvPicPr>
            <a:picLocks noChangeAspect="1" noChangeArrowheads="1"/>
          </p:cNvPicPr>
          <p:nvPr/>
        </p:nvPicPr>
        <p:blipFill>
          <a:blip r:embed="rId1"/>
          <a:stretch>
            <a:fillRect/>
          </a:stretch>
        </p:blipFill>
        <p:spPr>
          <a:xfrm>
            <a:off x="6456680" y="3138170"/>
            <a:ext cx="4762500" cy="3246120"/>
          </a:xfrm>
          <a:prstGeom prst="rect">
            <a:avLst/>
          </a:prstGeom>
        </p:spPr>
      </p:pic>
      <p:pic>
        <p:nvPicPr>
          <p:cNvPr id="3" name="图片 2"/>
          <p:cNvPicPr>
            <a:picLocks noChangeAspect="1"/>
          </p:cNvPicPr>
          <p:nvPr/>
        </p:nvPicPr>
        <p:blipFill>
          <a:blip r:embed="rId2"/>
          <a:stretch>
            <a:fillRect/>
          </a:stretch>
        </p:blipFill>
        <p:spPr>
          <a:xfrm>
            <a:off x="1085215" y="3122295"/>
            <a:ext cx="4978400" cy="32613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4-2</a:t>
            </a:r>
            <a:r>
              <a:rPr lang="zh-CN" altLang="en-US" sz="2400" dirty="0">
                <a:latin typeface="+mn-ea"/>
                <a:ea typeface="+mn-ea"/>
              </a:rPr>
              <a:t> 数据</a:t>
            </a:r>
            <a:r>
              <a:rPr lang="zh-CN" altLang="en-US" sz="2400" dirty="0">
                <a:latin typeface="+mn-ea"/>
                <a:ea typeface="+mn-ea"/>
              </a:rPr>
              <a:t>采集</a:t>
            </a:r>
            <a:endParaRPr lang="zh-CN" altLang="en-US" sz="2400" dirty="0">
              <a:latin typeface="+mn-ea"/>
              <a:ea typeface="+mn-ea"/>
            </a:endParaRPr>
          </a:p>
        </p:txBody>
      </p:sp>
      <p:sp>
        <p:nvSpPr>
          <p:cNvPr id="7" name="文本框 6"/>
          <p:cNvSpPr txBox="1"/>
          <p:nvPr/>
        </p:nvSpPr>
        <p:spPr>
          <a:xfrm>
            <a:off x="560070" y="1052830"/>
            <a:ext cx="10561955" cy="1106805"/>
          </a:xfrm>
          <a:prstGeom prst="rect">
            <a:avLst/>
          </a:prstGeom>
          <a:noFill/>
        </p:spPr>
        <p:txBody>
          <a:bodyPr wrap="square" rtlCol="0">
            <a:spAutoFit/>
          </a:bodyPr>
          <a:lstStyle/>
          <a:p>
            <a:pPr indent="0" algn="l" fontAlgn="auto">
              <a:lnSpc>
                <a:spcPct val="150000"/>
              </a:lnSpc>
            </a:pPr>
            <a:r>
              <a:rPr lang="zh-CN" altLang="en-US" sz="1600" b="1" dirty="0"/>
              <a:t>数据采集：</a:t>
            </a:r>
            <a:r>
              <a:rPr lang="zh-CN" altLang="en-US" sz="1400" dirty="0">
                <a:latin typeface="+mn-ea"/>
                <a:cs typeface="+mn-ea"/>
                <a:sym typeface="+mn-ea"/>
              </a:rPr>
              <a:t>仅采集单臂的</a:t>
            </a:r>
            <a:r>
              <a:rPr lang="en-US" altLang="zh-CN" sz="1400" dirty="0">
                <a:latin typeface="+mn-ea"/>
                <a:cs typeface="+mn-ea"/>
                <a:sym typeface="+mn-ea"/>
              </a:rPr>
              <a:t>7</a:t>
            </a:r>
            <a:r>
              <a:rPr lang="zh-CN" altLang="en-US" sz="1400" dirty="0">
                <a:latin typeface="+mn-ea"/>
                <a:cs typeface="+mn-ea"/>
                <a:sym typeface="+mn-ea"/>
              </a:rPr>
              <a:t>个关节数据，图示填进去的</a:t>
            </a:r>
            <a:r>
              <a:rPr lang="en-US" altLang="zh-CN" sz="1400" dirty="0">
                <a:latin typeface="+mn-ea"/>
                <a:cs typeface="+mn-ea"/>
                <a:sym typeface="+mn-ea"/>
              </a:rPr>
              <a:t>IDX</a:t>
            </a:r>
            <a:r>
              <a:rPr lang="zh-CN" altLang="en-US" sz="1400" dirty="0">
                <a:latin typeface="+mn-ea"/>
                <a:cs typeface="+mn-ea"/>
                <a:sym typeface="+mn-ea"/>
              </a:rPr>
              <a:t>就是各个关节</a:t>
            </a:r>
            <a:r>
              <a:rPr lang="en-US" altLang="zh-CN" sz="1400" dirty="0">
                <a:latin typeface="+mn-ea"/>
                <a:cs typeface="+mn-ea"/>
                <a:sym typeface="+mn-ea"/>
              </a:rPr>
              <a:t>ID</a:t>
            </a:r>
            <a:r>
              <a:rPr lang="zh-CN" altLang="en-US" sz="1400" dirty="0">
                <a:latin typeface="+mn-ea"/>
                <a:cs typeface="+mn-ea"/>
                <a:sym typeface="+mn-ea"/>
              </a:rPr>
              <a:t>，请勿改动。采集的是运行一段</a:t>
            </a:r>
            <a:r>
              <a:rPr lang="en-US" altLang="zh-CN" sz="1400" dirty="0">
                <a:latin typeface="+mn-ea"/>
                <a:cs typeface="+mn-ea"/>
                <a:sym typeface="+mn-ea"/>
              </a:rPr>
              <a:t>PVT</a:t>
            </a:r>
            <a:r>
              <a:rPr lang="zh-CN" altLang="en-US" sz="1400" dirty="0">
                <a:latin typeface="+mn-ea"/>
                <a:cs typeface="+mn-ea"/>
                <a:sym typeface="+mn-ea"/>
              </a:rPr>
              <a:t>的数据（先点击</a:t>
            </a:r>
            <a:r>
              <a:rPr lang="en-US" altLang="zh-CN" sz="1400" dirty="0">
                <a:latin typeface="+mn-ea"/>
                <a:cs typeface="+mn-ea"/>
                <a:sym typeface="+mn-ea"/>
              </a:rPr>
              <a:t>“1#</a:t>
            </a:r>
            <a:r>
              <a:rPr lang="zh-CN" altLang="en-US" sz="1400" dirty="0">
                <a:latin typeface="+mn-ea"/>
                <a:cs typeface="+mn-ea"/>
                <a:sym typeface="+mn-ea"/>
              </a:rPr>
              <a:t>数采</a:t>
            </a:r>
            <a:r>
              <a:rPr lang="en-US" altLang="zh-CN" sz="1400" dirty="0">
                <a:latin typeface="+mn-ea"/>
                <a:cs typeface="+mn-ea"/>
                <a:sym typeface="+mn-ea"/>
              </a:rPr>
              <a:t>” </a:t>
            </a:r>
            <a:r>
              <a:rPr lang="zh-CN" altLang="en-US" sz="1400" dirty="0">
                <a:latin typeface="+mn-ea"/>
                <a:cs typeface="+mn-ea"/>
                <a:sym typeface="+mn-ea"/>
              </a:rPr>
              <a:t>按钮，马上点击</a:t>
            </a:r>
            <a:r>
              <a:rPr lang="en-US" altLang="zh-CN" sz="1400" dirty="0">
                <a:latin typeface="+mn-ea"/>
                <a:cs typeface="+mn-ea"/>
                <a:sym typeface="+mn-ea"/>
              </a:rPr>
              <a:t>“</a:t>
            </a:r>
            <a:r>
              <a:rPr lang="zh-CN" altLang="en-US" sz="1400" dirty="0">
                <a:latin typeface="+mn-ea"/>
                <a:cs typeface="+mn-ea"/>
                <a:sym typeface="+mn-ea"/>
              </a:rPr>
              <a:t>运行</a:t>
            </a:r>
            <a:r>
              <a:rPr lang="en-US" altLang="zh-CN" sz="1400" dirty="0">
                <a:latin typeface="+mn-ea"/>
                <a:cs typeface="+mn-ea"/>
                <a:sym typeface="+mn-ea"/>
              </a:rPr>
              <a:t>PVT”</a:t>
            </a:r>
            <a:r>
              <a:rPr lang="zh-CN" altLang="en-US" sz="1400" dirty="0">
                <a:latin typeface="+mn-ea"/>
                <a:cs typeface="+mn-ea"/>
                <a:sym typeface="+mn-ea"/>
              </a:rPr>
              <a:t>按钮，注意，需要已经在</a:t>
            </a:r>
            <a:r>
              <a:rPr lang="en-US" altLang="zh-CN" sz="1400" dirty="0">
                <a:latin typeface="+mn-ea"/>
                <a:cs typeface="+mn-ea"/>
                <a:sym typeface="+mn-ea"/>
              </a:rPr>
              <a:t>PVT</a:t>
            </a:r>
            <a:r>
              <a:rPr lang="zh-CN" altLang="en-US" sz="1400" dirty="0">
                <a:latin typeface="+mn-ea"/>
                <a:cs typeface="+mn-ea"/>
                <a:sym typeface="+mn-ea"/>
              </a:rPr>
              <a:t>模式下，且</a:t>
            </a:r>
            <a:r>
              <a:rPr lang="en-US" altLang="zh-CN" sz="1400" dirty="0">
                <a:latin typeface="+mn-ea"/>
                <a:cs typeface="+mn-ea"/>
                <a:sym typeface="+mn-ea"/>
              </a:rPr>
              <a:t>PVT</a:t>
            </a:r>
            <a:r>
              <a:rPr lang="zh-CN" altLang="en-US" sz="1400" dirty="0">
                <a:latin typeface="+mn-ea"/>
                <a:cs typeface="+mn-ea"/>
                <a:sym typeface="+mn-ea"/>
              </a:rPr>
              <a:t>文件已上传，最后点击停止、保存。）。</a:t>
            </a:r>
            <a:r>
              <a:rPr lang="en-US" altLang="zh-CN" sz="1400" dirty="0">
                <a:latin typeface="+mn-ea"/>
                <a:cs typeface="+mn-ea"/>
                <a:sym typeface="+mn-ea"/>
              </a:rPr>
              <a:t> </a:t>
            </a:r>
            <a:r>
              <a:rPr lang="zh-CN" altLang="en-US" sz="1400" dirty="0">
                <a:latin typeface="+mn-ea"/>
                <a:cs typeface="+mn-ea"/>
                <a:sym typeface="+mn-ea"/>
              </a:rPr>
              <a:t>数采频率为</a:t>
            </a:r>
            <a:r>
              <a:rPr lang="en-US" altLang="zh-CN" sz="1400" dirty="0">
                <a:latin typeface="+mn-ea"/>
                <a:cs typeface="+mn-ea"/>
                <a:sym typeface="+mn-ea"/>
              </a:rPr>
              <a:t>1KHZ</a:t>
            </a:r>
            <a:r>
              <a:rPr lang="zh-CN" altLang="en-US" sz="1400" dirty="0">
                <a:latin typeface="+mn-ea"/>
                <a:cs typeface="+mn-ea"/>
                <a:sym typeface="+mn-ea"/>
              </a:rPr>
              <a:t>，见右图，</a:t>
            </a:r>
            <a:r>
              <a:rPr lang="en-US" altLang="zh-CN" sz="1400" dirty="0">
                <a:latin typeface="+mn-ea"/>
                <a:cs typeface="+mn-ea"/>
                <a:sym typeface="+mn-ea"/>
              </a:rPr>
              <a:t> </a:t>
            </a:r>
            <a:r>
              <a:rPr lang="zh-CN" altLang="en-US" sz="1400" dirty="0">
                <a:latin typeface="+mn-ea"/>
                <a:cs typeface="+mn-ea"/>
                <a:sym typeface="+mn-ea"/>
              </a:rPr>
              <a:t>数据保存为</a:t>
            </a:r>
            <a:r>
              <a:rPr lang="en-US" altLang="zh-CN" sz="1400" dirty="0">
                <a:latin typeface="+mn-ea"/>
                <a:cs typeface="+mn-ea"/>
                <a:sym typeface="+mn-ea"/>
              </a:rPr>
              <a:t>txt</a:t>
            </a:r>
            <a:r>
              <a:rPr lang="zh-CN" altLang="en-US" sz="1400" dirty="0">
                <a:latin typeface="+mn-ea"/>
                <a:cs typeface="+mn-ea"/>
                <a:sym typeface="+mn-ea"/>
              </a:rPr>
              <a:t>类型。</a:t>
            </a:r>
            <a:endParaRPr lang="zh-CN" altLang="en-US" sz="1400" dirty="0">
              <a:latin typeface="+mn-ea"/>
              <a:cs typeface="+mn-ea"/>
            </a:endParaRPr>
          </a:p>
        </p:txBody>
      </p:sp>
      <p:pic>
        <p:nvPicPr>
          <p:cNvPr id="6" name="图片 5"/>
          <p:cNvPicPr>
            <a:picLocks noChangeAspect="1"/>
          </p:cNvPicPr>
          <p:nvPr/>
        </p:nvPicPr>
        <p:blipFill>
          <a:blip r:embed="rId1"/>
          <a:stretch>
            <a:fillRect/>
          </a:stretch>
        </p:blipFill>
        <p:spPr>
          <a:xfrm>
            <a:off x="1343025" y="2637155"/>
            <a:ext cx="4475480" cy="3383915"/>
          </a:xfrm>
          <a:prstGeom prst="rect">
            <a:avLst/>
          </a:prstGeom>
        </p:spPr>
      </p:pic>
      <p:pic>
        <p:nvPicPr>
          <p:cNvPr id="9" name="图片 8"/>
          <p:cNvPicPr>
            <a:picLocks noChangeAspect="1"/>
          </p:cNvPicPr>
          <p:nvPr/>
        </p:nvPicPr>
        <p:blipFill>
          <a:blip r:embed="rId2"/>
          <a:stretch>
            <a:fillRect/>
          </a:stretch>
        </p:blipFill>
        <p:spPr>
          <a:xfrm>
            <a:off x="6383655" y="2637155"/>
            <a:ext cx="4589145" cy="33839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4-3</a:t>
            </a:r>
            <a:r>
              <a:rPr lang="zh-CN" altLang="en-US" sz="2400" dirty="0">
                <a:latin typeface="+mn-ea"/>
                <a:ea typeface="+mn-ea"/>
              </a:rPr>
              <a:t> </a:t>
            </a:r>
            <a:r>
              <a:rPr lang="zh-CN" altLang="en-US" sz="2400" dirty="0" err="1"/>
              <a:t>数据</a:t>
            </a:r>
            <a:r>
              <a:rPr lang="zh-CN" altLang="en-US" sz="2400" dirty="0" err="1"/>
              <a:t>重采样</a:t>
            </a:r>
            <a:endParaRPr lang="zh-CN" altLang="en-US" sz="2400" dirty="0" err="1"/>
          </a:p>
        </p:txBody>
      </p:sp>
      <p:sp>
        <p:nvSpPr>
          <p:cNvPr id="7" name="文本框 6"/>
          <p:cNvSpPr txBox="1"/>
          <p:nvPr/>
        </p:nvSpPr>
        <p:spPr>
          <a:xfrm>
            <a:off x="623570" y="1196975"/>
            <a:ext cx="10723880" cy="783590"/>
          </a:xfrm>
          <a:prstGeom prst="rect">
            <a:avLst/>
          </a:prstGeom>
          <a:noFill/>
        </p:spPr>
        <p:txBody>
          <a:bodyPr wrap="square" rtlCol="0">
            <a:spAutoFit/>
          </a:bodyPr>
          <a:lstStyle/>
          <a:p>
            <a:pPr indent="0" algn="l" fontAlgn="auto">
              <a:lnSpc>
                <a:spcPct val="150000"/>
              </a:lnSpc>
            </a:pPr>
            <a:r>
              <a:rPr lang="zh-CN" altLang="en-US" sz="1600" b="1" dirty="0"/>
              <a:t>数据重采样：</a:t>
            </a:r>
            <a:r>
              <a:rPr lang="zh-CN" altLang="en-US" sz="1600" dirty="0"/>
              <a:t>轨迹复现</a:t>
            </a:r>
            <a:r>
              <a:rPr lang="zh-CN" altLang="en-US" sz="1400" dirty="0">
                <a:latin typeface="+mn-ea"/>
                <a:cs typeface="+mn-ea"/>
              </a:rPr>
              <a:t>选择的是关节跟随模式，相应频率最高</a:t>
            </a:r>
            <a:r>
              <a:rPr lang="en-US" altLang="zh-CN" sz="1400" dirty="0">
                <a:latin typeface="+mn-ea"/>
                <a:cs typeface="+mn-ea"/>
              </a:rPr>
              <a:t>50HZ</a:t>
            </a:r>
            <a:r>
              <a:rPr lang="zh-CN" altLang="en-US" sz="1400" dirty="0">
                <a:latin typeface="+mn-ea"/>
                <a:cs typeface="+mn-ea"/>
              </a:rPr>
              <a:t>，因此我们需要将刚刚采集的数据下采样到</a:t>
            </a:r>
            <a:r>
              <a:rPr lang="en-US" altLang="zh-CN" sz="1400" dirty="0">
                <a:latin typeface="+mn-ea"/>
                <a:cs typeface="+mn-ea"/>
              </a:rPr>
              <a:t>50HZ</a:t>
            </a:r>
            <a:r>
              <a:rPr lang="zh-CN" altLang="en-US" sz="1400" dirty="0">
                <a:latin typeface="+mn-ea"/>
                <a:cs typeface="+mn-ea"/>
              </a:rPr>
              <a:t>。选择数据采样保存的数据采集</a:t>
            </a:r>
            <a:r>
              <a:rPr lang="en-US" altLang="zh-CN" sz="1400" dirty="0">
                <a:latin typeface="+mn-ea"/>
                <a:cs typeface="+mn-ea"/>
              </a:rPr>
              <a:t>TXT</a:t>
            </a:r>
            <a:r>
              <a:rPr lang="zh-CN" altLang="en-US" sz="1400" dirty="0">
                <a:latin typeface="+mn-ea"/>
                <a:cs typeface="+mn-ea"/>
              </a:rPr>
              <a:t>文件，点击</a:t>
            </a:r>
            <a:r>
              <a:rPr lang="en-US" altLang="zh-CN" sz="1400" dirty="0">
                <a:latin typeface="+mn-ea"/>
                <a:cs typeface="+mn-ea"/>
              </a:rPr>
              <a:t>“</a:t>
            </a:r>
            <a:r>
              <a:rPr lang="zh-CN" altLang="en-US" sz="1400" dirty="0">
                <a:latin typeface="+mn-ea"/>
                <a:cs typeface="+mn-ea"/>
              </a:rPr>
              <a:t>生成</a:t>
            </a:r>
            <a:r>
              <a:rPr lang="en-US" altLang="zh-CN" sz="1400" dirty="0">
                <a:latin typeface="+mn-ea"/>
                <a:cs typeface="+mn-ea"/>
              </a:rPr>
              <a:t>50</a:t>
            </a:r>
            <a:r>
              <a:rPr lang="zh-CN" altLang="en-US" sz="1400" dirty="0">
                <a:latin typeface="+mn-ea"/>
                <a:cs typeface="+mn-ea"/>
              </a:rPr>
              <a:t>点位</a:t>
            </a:r>
            <a:r>
              <a:rPr lang="en-US" altLang="zh-CN" sz="1400" dirty="0">
                <a:latin typeface="+mn-ea"/>
                <a:cs typeface="+mn-ea"/>
              </a:rPr>
              <a:t>”</a:t>
            </a:r>
            <a:r>
              <a:rPr lang="zh-CN" altLang="en-US" sz="1400" dirty="0">
                <a:latin typeface="+mn-ea"/>
                <a:cs typeface="+mn-ea"/>
              </a:rPr>
              <a:t>按钮，文件保存，保存类型为</a:t>
            </a:r>
            <a:r>
              <a:rPr lang="en-US" altLang="zh-CN" sz="1400" dirty="0">
                <a:latin typeface="+mn-ea"/>
                <a:cs typeface="+mn-ea"/>
              </a:rPr>
              <a:t>r50pth</a:t>
            </a:r>
            <a:r>
              <a:rPr lang="zh-CN" altLang="en-US" sz="1400" dirty="0">
                <a:latin typeface="+mn-ea"/>
                <a:cs typeface="+mn-ea"/>
              </a:rPr>
              <a:t>。</a:t>
            </a:r>
            <a:endParaRPr lang="zh-CN" altLang="en-US" sz="1400" dirty="0">
              <a:latin typeface="+mn-ea"/>
              <a:cs typeface="+mn-ea"/>
            </a:endParaRPr>
          </a:p>
        </p:txBody>
      </p:sp>
      <p:pic>
        <p:nvPicPr>
          <p:cNvPr id="3" name="图片 2"/>
          <p:cNvPicPr>
            <a:picLocks noChangeAspect="1"/>
          </p:cNvPicPr>
          <p:nvPr/>
        </p:nvPicPr>
        <p:blipFill>
          <a:blip r:embed="rId1"/>
          <a:stretch>
            <a:fillRect/>
          </a:stretch>
        </p:blipFill>
        <p:spPr>
          <a:xfrm>
            <a:off x="3071495" y="2493010"/>
            <a:ext cx="5674360" cy="34067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4-</a:t>
            </a:r>
            <a:r>
              <a:rPr lang="en-US" sz="2400" dirty="0">
                <a:latin typeface="+mn-ea"/>
                <a:ea typeface="+mn-ea"/>
              </a:rPr>
              <a:t>4 </a:t>
            </a:r>
            <a:r>
              <a:rPr lang="zh-CN" altLang="en-US" sz="2400" dirty="0" err="1"/>
              <a:t>轨迹</a:t>
            </a:r>
            <a:r>
              <a:rPr lang="zh-CN" altLang="en-US" sz="2400" dirty="0" err="1"/>
              <a:t>复现</a:t>
            </a:r>
            <a:endParaRPr lang="zh-CN" altLang="en-US" sz="2400" dirty="0" err="1"/>
          </a:p>
        </p:txBody>
      </p:sp>
      <p:sp>
        <p:nvSpPr>
          <p:cNvPr id="7" name="文本框 6"/>
          <p:cNvSpPr txBox="1"/>
          <p:nvPr/>
        </p:nvSpPr>
        <p:spPr>
          <a:xfrm>
            <a:off x="551180" y="1124585"/>
            <a:ext cx="10584815" cy="829945"/>
          </a:xfrm>
          <a:prstGeom prst="rect">
            <a:avLst/>
          </a:prstGeom>
          <a:noFill/>
        </p:spPr>
        <p:txBody>
          <a:bodyPr wrap="square" rtlCol="0">
            <a:spAutoFit/>
          </a:bodyPr>
          <a:lstStyle/>
          <a:p>
            <a:pPr indent="0" algn="l" fontAlgn="auto">
              <a:lnSpc>
                <a:spcPct val="150000"/>
              </a:lnSpc>
            </a:pPr>
            <a:r>
              <a:rPr lang="zh-CN" altLang="en-US" sz="1600" b="1" dirty="0"/>
              <a:t>轨迹复现：</a:t>
            </a:r>
            <a:r>
              <a:rPr lang="en-US" altLang="zh-CN" dirty="0">
                <a:latin typeface="+mn-ea"/>
                <a:cs typeface="+mn-ea"/>
              </a:rPr>
              <a:t> </a:t>
            </a:r>
            <a:r>
              <a:rPr lang="zh-CN" altLang="en-US" sz="1400" dirty="0">
                <a:latin typeface="+mn-ea"/>
                <a:cs typeface="+mn-ea"/>
              </a:rPr>
              <a:t>首先设置速度和加速度，</a:t>
            </a:r>
            <a:r>
              <a:rPr lang="en-US" altLang="zh-CN" sz="1400" dirty="0">
                <a:latin typeface="+mn-ea"/>
                <a:cs typeface="+mn-ea"/>
              </a:rPr>
              <a:t> </a:t>
            </a:r>
            <a:r>
              <a:rPr lang="zh-CN" altLang="en-US" sz="1400" dirty="0">
                <a:latin typeface="+mn-ea"/>
                <a:cs typeface="+mn-ea"/>
              </a:rPr>
              <a:t>然后选择关节跟随模式，最后选择刚刚保存的</a:t>
            </a:r>
            <a:r>
              <a:rPr lang="en-US" altLang="zh-CN" sz="1400" dirty="0">
                <a:latin typeface="+mn-ea"/>
                <a:cs typeface="+mn-ea"/>
              </a:rPr>
              <a:t>r50pth</a:t>
            </a:r>
            <a:r>
              <a:rPr lang="zh-CN" altLang="en-US" sz="1400" dirty="0">
                <a:latin typeface="+mn-ea"/>
                <a:cs typeface="+mn-ea"/>
              </a:rPr>
              <a:t>文件，点击</a:t>
            </a:r>
            <a:r>
              <a:rPr lang="en-US" altLang="zh-CN" sz="1400" dirty="0">
                <a:latin typeface="+mn-ea"/>
                <a:cs typeface="+mn-ea"/>
              </a:rPr>
              <a:t>“</a:t>
            </a:r>
            <a:r>
              <a:rPr lang="zh-CN" altLang="en-US" sz="1400" dirty="0">
                <a:latin typeface="+mn-ea"/>
                <a:cs typeface="+mn-ea"/>
              </a:rPr>
              <a:t>轨迹复现</a:t>
            </a:r>
            <a:r>
              <a:rPr lang="en-US" altLang="zh-CN" sz="1400" dirty="0">
                <a:latin typeface="+mn-ea"/>
                <a:cs typeface="+mn-ea"/>
              </a:rPr>
              <a:t>”</a:t>
            </a:r>
            <a:r>
              <a:rPr lang="zh-CN" altLang="en-US" sz="1400" dirty="0">
                <a:latin typeface="+mn-ea"/>
                <a:cs typeface="+mn-ea"/>
              </a:rPr>
              <a:t>开始执行</a:t>
            </a:r>
            <a:r>
              <a:rPr lang="en-US" altLang="zh-CN" sz="1400" dirty="0">
                <a:latin typeface="+mn-ea"/>
                <a:cs typeface="+mn-ea"/>
              </a:rPr>
              <a:t>50</a:t>
            </a:r>
            <a:r>
              <a:rPr lang="zh-CN" altLang="en-US" sz="1400" dirty="0">
                <a:latin typeface="+mn-ea"/>
                <a:cs typeface="+mn-ea"/>
              </a:rPr>
              <a:t>点位</a:t>
            </a:r>
            <a:r>
              <a:rPr lang="zh-CN" altLang="en-US" sz="1400" dirty="0"/>
              <a:t>。</a:t>
            </a:r>
            <a:endParaRPr lang="zh-CN" altLang="en-US" sz="1400" dirty="0"/>
          </a:p>
        </p:txBody>
      </p:sp>
      <p:pic>
        <p:nvPicPr>
          <p:cNvPr id="4" name="图片 3"/>
          <p:cNvPicPr>
            <a:picLocks noChangeAspect="1"/>
          </p:cNvPicPr>
          <p:nvPr/>
        </p:nvPicPr>
        <p:blipFill>
          <a:blip r:embed="rId1"/>
          <a:stretch>
            <a:fillRect/>
          </a:stretch>
        </p:blipFill>
        <p:spPr>
          <a:xfrm>
            <a:off x="2999740" y="2204720"/>
            <a:ext cx="6007735" cy="36353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4-5 </a:t>
            </a:r>
            <a:r>
              <a:rPr lang="zh-CN" altLang="en-US" sz="2400" dirty="0">
                <a:latin typeface="+mn-ea"/>
                <a:ea typeface="+mn-ea"/>
              </a:rPr>
              <a:t>末端</a:t>
            </a:r>
            <a:r>
              <a:rPr lang="en-US" altLang="zh-CN" sz="2400" dirty="0">
                <a:latin typeface="+mn-ea"/>
                <a:ea typeface="+mn-ea"/>
              </a:rPr>
              <a:t>485</a:t>
            </a:r>
            <a:r>
              <a:rPr lang="zh-CN" altLang="en-US" sz="2400" dirty="0">
                <a:latin typeface="+mn-ea"/>
                <a:ea typeface="+mn-ea"/>
              </a:rPr>
              <a:t>串口通信</a:t>
            </a:r>
            <a:endParaRPr lang="zh-CN" altLang="en-US" sz="2400" dirty="0">
              <a:latin typeface="+mn-ea"/>
              <a:ea typeface="+mn-ea"/>
            </a:endParaRPr>
          </a:p>
        </p:txBody>
      </p:sp>
      <p:sp>
        <p:nvSpPr>
          <p:cNvPr id="7" name="文本框 6"/>
          <p:cNvSpPr txBox="1"/>
          <p:nvPr/>
        </p:nvSpPr>
        <p:spPr>
          <a:xfrm>
            <a:off x="548640" y="1124585"/>
            <a:ext cx="10817860" cy="798195"/>
          </a:xfrm>
          <a:prstGeom prst="rect">
            <a:avLst/>
          </a:prstGeom>
          <a:noFill/>
        </p:spPr>
        <p:txBody>
          <a:bodyPr wrap="square" rtlCol="0">
            <a:noAutofit/>
          </a:bodyPr>
          <a:lstStyle/>
          <a:p>
            <a:pPr indent="0" algn="l" fontAlgn="auto">
              <a:lnSpc>
                <a:spcPct val="150000"/>
              </a:lnSpc>
            </a:pPr>
            <a:r>
              <a:rPr lang="zh-CN" altLang="en-US" sz="1600" b="1" dirty="0"/>
              <a:t>操作步骤：</a:t>
            </a:r>
            <a:r>
              <a:rPr lang="zh-CN" altLang="en-US" sz="1400" dirty="0">
                <a:latin typeface="+mn-ea"/>
                <a:cs typeface="+mn-ea"/>
              </a:rPr>
              <a:t>①选择串口（</a:t>
            </a:r>
            <a:r>
              <a:rPr lang="en-US" altLang="zh-CN" sz="1400" dirty="0">
                <a:latin typeface="+mn-ea"/>
                <a:cs typeface="+mn-ea"/>
              </a:rPr>
              <a:t>CAN/COM1/COM2</a:t>
            </a:r>
            <a:r>
              <a:rPr lang="zh-CN" altLang="en-US" sz="1400" dirty="0">
                <a:latin typeface="+mn-ea"/>
                <a:cs typeface="+mn-ea"/>
              </a:rPr>
              <a:t>，</a:t>
            </a:r>
            <a:r>
              <a:rPr lang="en-US" altLang="zh-CN" sz="1400" dirty="0">
                <a:latin typeface="+mn-ea"/>
                <a:cs typeface="+mn-ea"/>
              </a:rPr>
              <a:t>COM1</a:t>
            </a:r>
            <a:r>
              <a:rPr lang="zh-CN" altLang="en-US" sz="1400" dirty="0">
                <a:latin typeface="+mn-ea"/>
                <a:cs typeface="+mn-ea"/>
              </a:rPr>
              <a:t>和</a:t>
            </a:r>
            <a:r>
              <a:rPr lang="en-US" altLang="zh-CN" sz="1400" dirty="0">
                <a:latin typeface="+mn-ea"/>
                <a:cs typeface="+mn-ea"/>
              </a:rPr>
              <a:t>COM2</a:t>
            </a:r>
            <a:r>
              <a:rPr lang="zh-CN" altLang="en-US" sz="1400" dirty="0">
                <a:latin typeface="+mn-ea"/>
                <a:cs typeface="+mn-ea"/>
              </a:rPr>
              <a:t>对应</a:t>
            </a:r>
            <a:r>
              <a:rPr lang="en-US" altLang="zh-CN" sz="1400" dirty="0">
                <a:latin typeface="+mn-ea"/>
                <a:cs typeface="+mn-ea"/>
              </a:rPr>
              <a:t>485 CH1</a:t>
            </a:r>
            <a:r>
              <a:rPr lang="zh-CN" altLang="en-US" sz="1400" dirty="0">
                <a:latin typeface="+mn-ea"/>
                <a:cs typeface="+mn-ea"/>
              </a:rPr>
              <a:t>和</a:t>
            </a:r>
            <a:r>
              <a:rPr lang="en-US" altLang="zh-CN" sz="1400" dirty="0">
                <a:latin typeface="+mn-ea"/>
                <a:cs typeface="+mn-ea"/>
              </a:rPr>
              <a:t>485 CH2</a:t>
            </a:r>
            <a:r>
              <a:rPr lang="zh-CN" altLang="en-US" sz="1400" dirty="0">
                <a:latin typeface="+mn-ea"/>
                <a:cs typeface="+mn-ea"/>
              </a:rPr>
              <a:t>）；②</a:t>
            </a:r>
            <a:r>
              <a:rPr lang="zh-CN" altLang="en-US" sz="1400" dirty="0">
                <a:latin typeface="+mn-ea"/>
                <a:cs typeface="+mn-ea"/>
                <a:sym typeface="+mn-ea"/>
              </a:rPr>
              <a:t>输入</a:t>
            </a:r>
            <a:r>
              <a:rPr lang="en-US" altLang="zh-CN" sz="1400" dirty="0">
                <a:latin typeface="+mn-ea"/>
                <a:cs typeface="+mn-ea"/>
                <a:sym typeface="+mn-ea"/>
              </a:rPr>
              <a:t>HEX</a:t>
            </a:r>
            <a:r>
              <a:rPr lang="zh-CN" altLang="en-US" sz="1400" dirty="0">
                <a:latin typeface="+mn-ea"/>
                <a:cs typeface="+mn-ea"/>
                <a:sym typeface="+mn-ea"/>
              </a:rPr>
              <a:t>数据，</a:t>
            </a:r>
            <a:r>
              <a:rPr lang="zh-CN" altLang="en-US" sz="1400" dirty="0">
                <a:latin typeface="+mn-ea"/>
                <a:cs typeface="+mn-ea"/>
              </a:rPr>
              <a:t>左右臂加指令，下拉列表查看历史指令；③</a:t>
            </a:r>
            <a:r>
              <a:rPr lang="zh-CN" altLang="en-US" sz="1400" dirty="0">
                <a:latin typeface="+mn-ea"/>
                <a:cs typeface="+mn-ea"/>
                <a:sym typeface="+mn-ea"/>
              </a:rPr>
              <a:t>左右臂接收数据，接受内容框显示接受数据；</a:t>
            </a:r>
            <a:r>
              <a:rPr lang="zh-CN" altLang="en-US" sz="1400" dirty="0">
                <a:latin typeface="+mn-ea"/>
                <a:cs typeface="+mn-ea"/>
                <a:sym typeface="+mn-ea"/>
              </a:rPr>
              <a:t>内容框可编辑。</a:t>
            </a:r>
            <a:r>
              <a:rPr lang="zh-CN" altLang="en-US" sz="1400" dirty="0">
                <a:latin typeface="+mn-ea"/>
                <a:cs typeface="+mn-ea"/>
              </a:rPr>
              <a:t>④</a:t>
            </a:r>
            <a:r>
              <a:rPr lang="zh-CN" altLang="en-US" sz="1400" dirty="0">
                <a:latin typeface="+mn-ea"/>
                <a:cs typeface="+mn-ea"/>
                <a:sym typeface="+mn-ea"/>
              </a:rPr>
              <a:t>点击左右臂发送数据。</a:t>
            </a:r>
            <a:endParaRPr lang="zh-CN" altLang="en-US" sz="1400" dirty="0">
              <a:latin typeface="+mn-ea"/>
              <a:cs typeface="+mn-ea"/>
            </a:endParaRPr>
          </a:p>
        </p:txBody>
      </p:sp>
      <p:pic>
        <p:nvPicPr>
          <p:cNvPr id="4" name="图片 3"/>
          <p:cNvPicPr>
            <a:picLocks noChangeAspect="1"/>
          </p:cNvPicPr>
          <p:nvPr/>
        </p:nvPicPr>
        <p:blipFill>
          <a:blip r:embed="rId1"/>
          <a:stretch>
            <a:fillRect/>
          </a:stretch>
        </p:blipFill>
        <p:spPr>
          <a:xfrm>
            <a:off x="3287395" y="2185035"/>
            <a:ext cx="5544185" cy="39960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rPr>
              <a:t>4</a:t>
            </a:r>
            <a:r>
              <a:rPr lang="zh-CN" altLang="en-US" sz="2400" dirty="0">
                <a:latin typeface="+mn-ea"/>
                <a:ea typeface="+mn-ea"/>
              </a:rPr>
              <a:t>-</a:t>
            </a:r>
            <a:r>
              <a:rPr lang="en-US" altLang="zh-CN" sz="2400" dirty="0">
                <a:latin typeface="+mn-ea"/>
                <a:ea typeface="+mn-ea"/>
              </a:rPr>
              <a:t>6</a:t>
            </a:r>
            <a:r>
              <a:rPr lang="zh-CN" altLang="en-US" sz="2400" dirty="0">
                <a:latin typeface="+mn-ea"/>
                <a:ea typeface="+mn-ea"/>
              </a:rPr>
              <a:t> </a:t>
            </a:r>
            <a:r>
              <a:rPr lang="zh-CN" altLang="en-US" sz="2400" dirty="0">
                <a:latin typeface="+mn-ea"/>
                <a:ea typeface="+mn-ea"/>
                <a:sym typeface="+mn-ea"/>
              </a:rPr>
              <a:t>撞机机械臂抱死调整</a:t>
            </a:r>
            <a:endParaRPr lang="zh-CN" altLang="en-US" sz="2400" dirty="0">
              <a:latin typeface="+mn-ea"/>
              <a:ea typeface="+mn-ea"/>
              <a:sym typeface="+mn-ea"/>
            </a:endParaRPr>
          </a:p>
        </p:txBody>
      </p:sp>
      <p:sp>
        <p:nvSpPr>
          <p:cNvPr id="3" name="文本框 2"/>
          <p:cNvSpPr txBox="1"/>
          <p:nvPr/>
        </p:nvSpPr>
        <p:spPr>
          <a:xfrm>
            <a:off x="479425" y="1111250"/>
            <a:ext cx="10767695" cy="1751330"/>
          </a:xfrm>
          <a:prstGeom prst="rect">
            <a:avLst/>
          </a:prstGeom>
          <a:noFill/>
        </p:spPr>
        <p:txBody>
          <a:bodyPr wrap="square" rtlCol="0">
            <a:noAutofit/>
          </a:bodyPr>
          <a:p>
            <a:pPr indent="0" fontAlgn="auto">
              <a:lnSpc>
                <a:spcPct val="150000"/>
              </a:lnSpc>
            </a:pPr>
            <a:r>
              <a:rPr lang="zh-CN" altLang="en-US" sz="1600" b="1"/>
              <a:t>撞机机械臂抱死调</a:t>
            </a:r>
            <a:r>
              <a:rPr lang="zh-CN" altLang="en-US" sz="1600" b="1">
                <a:latin typeface="+mn-ea"/>
                <a:cs typeface="+mn-ea"/>
              </a:rPr>
              <a:t>整：</a:t>
            </a:r>
            <a:r>
              <a:rPr lang="zh-CN" altLang="en-US" sz="1400">
                <a:latin typeface="+mn-ea"/>
                <a:cs typeface="+mn-ea"/>
              </a:rPr>
              <a:t>当飞车、撞机后机械臂卡死，普通模式无法下发控制指令让机械臂回到正常构型时，使用协作释放或者松抱闸模式可以手动拖拽、扭动关节，调整机械臂的姿态。</a:t>
            </a:r>
            <a:endParaRPr lang="zh-CN" altLang="en-US" sz="1400">
              <a:latin typeface="+mn-ea"/>
              <a:cs typeface="+mn-ea"/>
            </a:endParaRPr>
          </a:p>
          <a:p>
            <a:pPr indent="0" fontAlgn="auto">
              <a:lnSpc>
                <a:spcPct val="150000"/>
              </a:lnSpc>
            </a:pPr>
            <a:r>
              <a:rPr lang="zh-CN" altLang="en-US" sz="1600" b="1">
                <a:latin typeface="+mn-ea"/>
                <a:cs typeface="+mn-ea"/>
              </a:rPr>
              <a:t>协作释放模式：</a:t>
            </a:r>
            <a:r>
              <a:rPr lang="zh-CN" altLang="en-US" sz="1400">
                <a:latin typeface="+mn-ea"/>
                <a:cs typeface="+mn-ea"/>
              </a:rPr>
              <a:t>协作释放模式下，有重力补偿，机械臂很容易扭开，拽成预期构型。</a:t>
            </a:r>
            <a:endParaRPr lang="zh-CN" altLang="en-US" sz="1400">
              <a:latin typeface="+mn-ea"/>
              <a:cs typeface="+mn-ea"/>
            </a:endParaRPr>
          </a:p>
          <a:p>
            <a:pPr indent="0" fontAlgn="auto">
              <a:lnSpc>
                <a:spcPct val="150000"/>
              </a:lnSpc>
            </a:pPr>
            <a:r>
              <a:rPr lang="zh-CN" altLang="en-US" sz="1600" b="1">
                <a:latin typeface="+mn-ea"/>
                <a:cs typeface="+mn-ea"/>
              </a:rPr>
              <a:t>协作释放操作步骤：</a:t>
            </a:r>
            <a:r>
              <a:rPr lang="zh-CN" altLang="en-US" sz="1400">
                <a:latin typeface="+mn-ea"/>
                <a:cs typeface="+mn-ea"/>
              </a:rPr>
              <a:t>①点击协作释放按钮，观察状态是否为</a:t>
            </a:r>
            <a:r>
              <a:rPr lang="en-US" altLang="zh-CN" sz="1400">
                <a:latin typeface="+mn-ea"/>
                <a:cs typeface="+mn-ea"/>
              </a:rPr>
              <a:t>4</a:t>
            </a:r>
            <a:r>
              <a:rPr lang="zh-CN" altLang="en-US" sz="1400">
                <a:latin typeface="+mn-ea"/>
                <a:cs typeface="+mn-ea"/>
              </a:rPr>
              <a:t>，</a:t>
            </a:r>
            <a:r>
              <a:rPr lang="en-US" altLang="zh-CN" sz="1400">
                <a:latin typeface="+mn-ea"/>
                <a:cs typeface="+mn-ea"/>
              </a:rPr>
              <a:t> </a:t>
            </a:r>
            <a:r>
              <a:rPr lang="zh-CN" altLang="en-US" sz="1400">
                <a:latin typeface="+mn-ea"/>
                <a:cs typeface="+mn-ea"/>
              </a:rPr>
              <a:t>是则进入协作释放状态，机械臂可以轻松拖拽；②调整完成，点击复位，机械臂下使能；③再切换想要的控制模式，正常操作手臂即可。</a:t>
            </a:r>
            <a:endParaRPr lang="zh-CN" altLang="en-US" sz="1400">
              <a:latin typeface="+mn-ea"/>
              <a:cs typeface="+mn-ea"/>
            </a:endParaRPr>
          </a:p>
        </p:txBody>
      </p:sp>
      <p:pic>
        <p:nvPicPr>
          <p:cNvPr id="4" name="图片 3"/>
          <p:cNvPicPr>
            <a:picLocks noChangeAspect="1"/>
          </p:cNvPicPr>
          <p:nvPr/>
        </p:nvPicPr>
        <p:blipFill>
          <a:blip r:embed="rId1"/>
          <a:stretch>
            <a:fillRect/>
          </a:stretch>
        </p:blipFill>
        <p:spPr>
          <a:xfrm>
            <a:off x="3072130" y="3068955"/>
            <a:ext cx="5929630" cy="32670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rPr>
              <a:t>4-6 </a:t>
            </a:r>
            <a:r>
              <a:rPr lang="zh-CN" altLang="en-US" sz="2400" dirty="0">
                <a:latin typeface="+mn-ea"/>
                <a:ea typeface="+mn-ea"/>
                <a:sym typeface="+mn-ea"/>
              </a:rPr>
              <a:t>撞机机械臂抱死调整</a:t>
            </a:r>
            <a:endParaRPr lang="zh-CN" altLang="en-US" sz="2400" dirty="0">
              <a:latin typeface="+mn-ea"/>
              <a:ea typeface="+mn-ea"/>
              <a:sym typeface="+mn-ea"/>
            </a:endParaRPr>
          </a:p>
        </p:txBody>
      </p:sp>
      <p:sp>
        <p:nvSpPr>
          <p:cNvPr id="3" name="文本框 2"/>
          <p:cNvSpPr txBox="1"/>
          <p:nvPr/>
        </p:nvSpPr>
        <p:spPr>
          <a:xfrm>
            <a:off x="623570" y="1052830"/>
            <a:ext cx="10718165" cy="1153160"/>
          </a:xfrm>
          <a:prstGeom prst="rect">
            <a:avLst/>
          </a:prstGeom>
        </p:spPr>
        <p:txBody>
          <a:bodyPr wrap="square">
            <a:spAutoFit/>
          </a:bodyPr>
          <a:p>
            <a:pPr indent="0" algn="l" defTabSz="914400" fontAlgn="auto">
              <a:lnSpc>
                <a:spcPct val="150000"/>
              </a:lnSpc>
              <a:spcBef>
                <a:spcPts val="0"/>
              </a:spcBef>
              <a:buClrTx/>
              <a:buSzTx/>
              <a:buFontTx/>
            </a:pPr>
            <a:r>
              <a:rPr lang="zh-CN" altLang="en-US" sz="1600" b="1"/>
              <a:t>松抱闸模式：</a:t>
            </a:r>
            <a:r>
              <a:rPr lang="zh-CN" altLang="en-US" sz="1400"/>
              <a:t>松</a:t>
            </a:r>
            <a:r>
              <a:rPr lang="zh-CN" altLang="en-US" sz="1400">
                <a:latin typeface="+mn-ea"/>
              </a:rPr>
              <a:t>抱闸模式下，机械臂扭起来比较费力，拽成预期构型。</a:t>
            </a:r>
            <a:endParaRPr lang="zh-CN" altLang="en-US" sz="1400">
              <a:latin typeface="+mn-ea"/>
            </a:endParaRPr>
          </a:p>
          <a:p>
            <a:pPr indent="0" algn="l" defTabSz="914400" fontAlgn="auto">
              <a:lnSpc>
                <a:spcPct val="150000"/>
              </a:lnSpc>
              <a:spcBef>
                <a:spcPts val="0"/>
              </a:spcBef>
              <a:buClrTx/>
              <a:buSzTx/>
              <a:buFontTx/>
            </a:pPr>
            <a:r>
              <a:rPr lang="zh-CN" altLang="en-US" sz="1600" b="1">
                <a:latin typeface="+mn-ea"/>
              </a:rPr>
              <a:t>操作步骤：</a:t>
            </a:r>
            <a:r>
              <a:rPr lang="zh-CN" altLang="en-US" sz="1400">
                <a:latin typeface="+mn-ea"/>
              </a:rPr>
              <a:t>①点击强制松闸按钮，机械臂稍微用点力拖拽成预期姿态；②调整完成，点击抱闸，机械臂下使能；③再切换想要的控制模式，正常操作手臂即可。</a:t>
            </a:r>
            <a:endParaRPr lang="zh-CN" altLang="en-US" sz="1400">
              <a:latin typeface="+mn-ea"/>
            </a:endParaRPr>
          </a:p>
        </p:txBody>
      </p:sp>
      <p:pic>
        <p:nvPicPr>
          <p:cNvPr id="4" name="图片 3"/>
          <p:cNvPicPr>
            <a:picLocks noChangeAspect="1"/>
          </p:cNvPicPr>
          <p:nvPr/>
        </p:nvPicPr>
        <p:blipFill>
          <a:blip r:embed="rId1"/>
          <a:stretch>
            <a:fillRect/>
          </a:stretch>
        </p:blipFill>
        <p:spPr>
          <a:xfrm>
            <a:off x="2639695" y="2565400"/>
            <a:ext cx="6935470" cy="37058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rPr>
              <a:t>4-7 </a:t>
            </a:r>
            <a:r>
              <a:rPr lang="zh-CN" altLang="en-US" sz="2400" dirty="0">
                <a:latin typeface="+mn-ea"/>
                <a:ea typeface="+mn-ea"/>
              </a:rPr>
              <a:t>浮动基座参数设置</a:t>
            </a:r>
            <a:endParaRPr lang="zh-CN" altLang="en-US" sz="2400" dirty="0">
              <a:latin typeface="+mn-ea"/>
              <a:ea typeface="+mn-ea"/>
            </a:endParaRPr>
          </a:p>
        </p:txBody>
      </p:sp>
      <p:sp>
        <p:nvSpPr>
          <p:cNvPr id="3" name="文本框 2"/>
          <p:cNvSpPr txBox="1"/>
          <p:nvPr/>
        </p:nvSpPr>
        <p:spPr>
          <a:xfrm>
            <a:off x="407670" y="1052830"/>
            <a:ext cx="11096625" cy="1779270"/>
          </a:xfrm>
          <a:prstGeom prst="rect">
            <a:avLst/>
          </a:prstGeom>
          <a:noFill/>
        </p:spPr>
        <p:txBody>
          <a:bodyPr wrap="square" rtlCol="0">
            <a:noAutofit/>
          </a:bodyPr>
          <a:p>
            <a:pPr indent="0" fontAlgn="auto">
              <a:lnSpc>
                <a:spcPct val="150000"/>
              </a:lnSpc>
            </a:pPr>
            <a:r>
              <a:rPr lang="zh-CN" altLang="en-US" sz="1400">
                <a:latin typeface="+mn-ea"/>
                <a:cs typeface="+mn-ea"/>
              </a:rPr>
              <a:t>当MARVIN的基座不是固定而是运动状态下，会采用陀螺仪IMU采集数据作为计算补偿。首先我们需要补偿重力方向，这里介绍陀螺仪的安装和参数配置方法。在4.7.1 我们介绍两种默认安装方法和参数配置。在4.7.2我们介绍安装和对应的配置方法。</a:t>
            </a:r>
            <a:endParaRPr lang="zh-CN" altLang="en-US" sz="1400">
              <a:latin typeface="+mn-ea"/>
              <a:cs typeface="+mn-ea"/>
            </a:endParaRPr>
          </a:p>
          <a:p>
            <a:pPr indent="0" fontAlgn="auto">
              <a:lnSpc>
                <a:spcPct val="150000"/>
              </a:lnSpc>
            </a:pPr>
            <a:r>
              <a:rPr lang="en-US" altLang="zh-CN" sz="1600" b="1">
                <a:latin typeface="+mn-ea"/>
              </a:rPr>
              <a:t>4.7.1 IMU</a:t>
            </a:r>
            <a:r>
              <a:rPr lang="zh-CN" altLang="en-US" sz="1600" b="1"/>
              <a:t>两种默认安装方式</a:t>
            </a:r>
            <a:endParaRPr lang="zh-CN" altLang="en-US" sz="1600" b="1"/>
          </a:p>
          <a:p>
            <a:pPr indent="360045" fontAlgn="auto">
              <a:lnSpc>
                <a:spcPct val="150000"/>
              </a:lnSpc>
            </a:pPr>
            <a:r>
              <a:rPr lang="zh-CN" altLang="en-US" sz="1400">
                <a:latin typeface="+mn-ea"/>
                <a:cs typeface="+mn-ea"/>
              </a:rPr>
              <a:t>注意：安装的</a:t>
            </a:r>
            <a:r>
              <a:rPr lang="en-US" altLang="zh-CN" sz="1400">
                <a:latin typeface="+mn-ea"/>
                <a:cs typeface="+mn-ea"/>
              </a:rPr>
              <a:t>imu</a:t>
            </a:r>
            <a:r>
              <a:rPr lang="zh-CN" altLang="en-US" sz="1400">
                <a:latin typeface="+mn-ea"/>
                <a:cs typeface="+mn-ea"/>
              </a:rPr>
              <a:t>坐标轴与机器人左右臂的基坐标轴必须保持两两平行的关系！！！</a:t>
            </a:r>
            <a:endParaRPr lang="zh-CN" altLang="en-US" sz="1400">
              <a:latin typeface="+mn-ea"/>
              <a:cs typeface="+mn-ea"/>
            </a:endParaRPr>
          </a:p>
          <a:p>
            <a:pPr indent="360045" fontAlgn="auto">
              <a:lnSpc>
                <a:spcPct val="150000"/>
              </a:lnSpc>
            </a:pPr>
            <a:r>
              <a:rPr lang="zh-CN" altLang="en-US" sz="1400" b="1">
                <a:latin typeface="+mn-ea"/>
                <a:cs typeface="+mn-ea"/>
              </a:rPr>
              <a:t>方法一：</a:t>
            </a:r>
            <a:r>
              <a:rPr lang="zh-CN" altLang="en-US" sz="1400">
                <a:latin typeface="+mn-ea"/>
                <a:cs typeface="+mn-ea"/>
              </a:rPr>
              <a:t>如下安装方式，</a:t>
            </a:r>
            <a:r>
              <a:rPr lang="en-US" altLang="zh-CN" sz="1400">
                <a:latin typeface="+mn-ea"/>
                <a:cs typeface="+mn-ea"/>
              </a:rPr>
              <a:t>imu</a:t>
            </a:r>
            <a:r>
              <a:rPr lang="zh-CN" altLang="en-US" sz="1400">
                <a:latin typeface="+mn-ea"/>
                <a:cs typeface="+mn-ea"/>
              </a:rPr>
              <a:t>的电源接口对着机器人</a:t>
            </a:r>
            <a:r>
              <a:rPr lang="en-US" altLang="zh-CN" sz="1400">
                <a:latin typeface="+mn-ea"/>
                <a:cs typeface="+mn-ea"/>
              </a:rPr>
              <a:t>-X</a:t>
            </a:r>
            <a:r>
              <a:rPr lang="zh-CN" altLang="en-US" sz="1400">
                <a:latin typeface="+mn-ea"/>
                <a:cs typeface="+mn-ea"/>
              </a:rPr>
              <a:t>轴方向。</a:t>
            </a:r>
            <a:endParaRPr lang="zh-CN" altLang="en-US" sz="1400">
              <a:latin typeface="+mn-ea"/>
              <a:cs typeface="+mn-ea"/>
            </a:endParaRPr>
          </a:p>
        </p:txBody>
      </p:sp>
      <p:pic>
        <p:nvPicPr>
          <p:cNvPr id="5" name="图片 4" descr="图片包含 室内, 桌子, 食物, 电脑&#10;&#10;AI 生成的内容可能不正确。"/>
          <p:cNvPicPr>
            <a:picLocks noChangeAspect="1"/>
          </p:cNvPicPr>
          <p:nvPr/>
        </p:nvPicPr>
        <p:blipFill>
          <a:blip r:embed="rId1"/>
          <a:stretch>
            <a:fillRect/>
          </a:stretch>
        </p:blipFill>
        <p:spPr>
          <a:xfrm>
            <a:off x="2639695" y="3034030"/>
            <a:ext cx="5064125" cy="1849755"/>
          </a:xfrm>
          <a:prstGeom prst="rect">
            <a:avLst/>
          </a:prstGeom>
          <a:noFill/>
          <a:ln>
            <a:noFill/>
          </a:ln>
        </p:spPr>
      </p:pic>
      <p:sp>
        <p:nvSpPr>
          <p:cNvPr id="4" name="文本框 3"/>
          <p:cNvSpPr txBox="1"/>
          <p:nvPr/>
        </p:nvSpPr>
        <p:spPr>
          <a:xfrm>
            <a:off x="551180" y="5085080"/>
            <a:ext cx="9102090" cy="835025"/>
          </a:xfrm>
          <a:prstGeom prst="rect">
            <a:avLst/>
          </a:prstGeom>
          <a:noFill/>
        </p:spPr>
        <p:txBody>
          <a:bodyPr wrap="square" rtlCol="0">
            <a:noAutofit/>
          </a:bodyPr>
          <a:p>
            <a:pPr indent="360045" fontAlgn="auto">
              <a:lnSpc>
                <a:spcPct val="150000"/>
              </a:lnSpc>
            </a:pPr>
            <a:r>
              <a:rPr lang="zh-CN" altLang="en-US" sz="1400"/>
              <a:t>从机器人后往前看，左右臂和</a:t>
            </a:r>
            <a:r>
              <a:rPr lang="en-US" altLang="zh-CN" sz="1400">
                <a:latin typeface="+mn-ea"/>
              </a:rPr>
              <a:t>imu</a:t>
            </a:r>
            <a:r>
              <a:rPr lang="zh-CN" altLang="en-US" sz="1400"/>
              <a:t>的坐标轴如上图所示。</a:t>
            </a:r>
            <a:r>
              <a:rPr lang="en-US" altLang="zh-CN" sz="1400">
                <a:latin typeface="+mn-ea"/>
              </a:rPr>
              <a:t>imu</a:t>
            </a:r>
            <a:r>
              <a:rPr lang="zh-CN" altLang="en-US" sz="1400"/>
              <a:t>坐标</a:t>
            </a:r>
            <a:r>
              <a:rPr lang="zh-CN" altLang="en-US" sz="1400">
                <a:latin typeface="+mn-ea"/>
                <a:cs typeface="+mn-ea"/>
              </a:rPr>
              <a:t>系的</a:t>
            </a:r>
            <a:r>
              <a:rPr lang="en-US" altLang="zh-CN" sz="1400">
                <a:latin typeface="+mn-ea"/>
                <a:cs typeface="+mn-ea"/>
              </a:rPr>
              <a:t>X</a:t>
            </a:r>
            <a:r>
              <a:rPr lang="zh-CN" altLang="en-US" sz="1400">
                <a:latin typeface="+mn-ea"/>
                <a:cs typeface="+mn-ea"/>
              </a:rPr>
              <a:t>方向向前，</a:t>
            </a:r>
            <a:r>
              <a:rPr lang="en-US" altLang="zh-CN" sz="1400">
                <a:latin typeface="+mn-ea"/>
                <a:cs typeface="+mn-ea"/>
              </a:rPr>
              <a:t>Y</a:t>
            </a:r>
            <a:r>
              <a:rPr lang="zh-CN" altLang="en-US" sz="1400">
                <a:latin typeface="+mn-ea"/>
                <a:cs typeface="+mn-ea"/>
              </a:rPr>
              <a:t>方向向右。左臂基坐标的</a:t>
            </a:r>
            <a:r>
              <a:rPr lang="en-US" altLang="zh-CN" sz="1400">
                <a:latin typeface="+mn-ea"/>
                <a:cs typeface="+mn-ea"/>
              </a:rPr>
              <a:t>X</a:t>
            </a:r>
            <a:r>
              <a:rPr lang="zh-CN" altLang="en-US" sz="1400">
                <a:latin typeface="+mn-ea"/>
                <a:cs typeface="+mn-ea"/>
              </a:rPr>
              <a:t>方向向前，</a:t>
            </a:r>
            <a:r>
              <a:rPr lang="en-US" altLang="zh-CN" sz="1400">
                <a:latin typeface="+mn-ea"/>
                <a:cs typeface="+mn-ea"/>
              </a:rPr>
              <a:t>Z</a:t>
            </a:r>
            <a:r>
              <a:rPr lang="zh-CN" altLang="en-US" sz="1400">
                <a:latin typeface="+mn-ea"/>
                <a:cs typeface="+mn-ea"/>
              </a:rPr>
              <a:t>方向向左。右臂基坐标的</a:t>
            </a:r>
            <a:r>
              <a:rPr lang="en-US" altLang="zh-CN" sz="1400">
                <a:latin typeface="+mn-ea"/>
                <a:cs typeface="+mn-ea"/>
              </a:rPr>
              <a:t>X</a:t>
            </a:r>
            <a:r>
              <a:rPr lang="zh-CN" altLang="en-US" sz="1400">
                <a:latin typeface="+mn-ea"/>
                <a:cs typeface="+mn-ea"/>
              </a:rPr>
              <a:t>方向向前，</a:t>
            </a:r>
            <a:r>
              <a:rPr lang="en-US" altLang="zh-CN" sz="1400">
                <a:latin typeface="+mn-ea"/>
                <a:cs typeface="+mn-ea"/>
              </a:rPr>
              <a:t>Z</a:t>
            </a:r>
            <a:r>
              <a:rPr lang="zh-CN" altLang="en-US" sz="1400">
                <a:latin typeface="+mn-ea"/>
                <a:cs typeface="+mn-ea"/>
              </a:rPr>
              <a:t>方向向右。</a:t>
            </a:r>
            <a:endParaRPr lang="zh-CN" altLang="en-US" sz="1400">
              <a:latin typeface="+mn-ea"/>
              <a:cs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1-1</a:t>
            </a:r>
            <a:r>
              <a:rPr lang="zh-CN" altLang="en-US" sz="2400" dirty="0">
                <a:latin typeface="+mn-ea"/>
                <a:ea typeface="+mn-ea"/>
              </a:rPr>
              <a:t> </a:t>
            </a:r>
            <a:r>
              <a:rPr lang="zh-CN" altLang="en-US" sz="2400" dirty="0">
                <a:latin typeface="+mn-ea"/>
                <a:ea typeface="+mn-ea"/>
              </a:rPr>
              <a:t>软件与界面说明</a:t>
            </a:r>
            <a:endParaRPr lang="zh-CN" altLang="en-US" sz="2400" dirty="0">
              <a:latin typeface="+mn-ea"/>
              <a:ea typeface="+mn-ea"/>
            </a:endParaRPr>
          </a:p>
        </p:txBody>
      </p:sp>
      <p:sp>
        <p:nvSpPr>
          <p:cNvPr id="7" name="文本框 6"/>
          <p:cNvSpPr txBox="1"/>
          <p:nvPr/>
        </p:nvSpPr>
        <p:spPr>
          <a:xfrm>
            <a:off x="871855" y="1268730"/>
            <a:ext cx="10571480" cy="2201545"/>
          </a:xfrm>
          <a:prstGeom prst="rect">
            <a:avLst/>
          </a:prstGeom>
          <a:noFill/>
        </p:spPr>
        <p:txBody>
          <a:bodyPr wrap="square" rtlCol="0">
            <a:noAutofit/>
          </a:bodyPr>
          <a:lstStyle/>
          <a:p>
            <a:pPr indent="0" algn="l" fontAlgn="auto">
              <a:lnSpc>
                <a:spcPct val="150000"/>
              </a:lnSpc>
            </a:pPr>
            <a:r>
              <a:rPr lang="zh-CN" altLang="en-US" sz="2000" b="1" dirty="0">
                <a:latin typeface="+mn-ea"/>
                <a:sym typeface="+mn-ea"/>
              </a:rPr>
              <a:t>软件与界面说明</a:t>
            </a:r>
            <a:r>
              <a:rPr lang="en-US" altLang="zh-CN" sz="2000" b="1" dirty="0">
                <a:latin typeface="+mn-ea"/>
                <a:sym typeface="+mn-ea"/>
              </a:rPr>
              <a:t>:</a:t>
            </a:r>
            <a:endParaRPr lang="en-US" altLang="zh-CN" sz="2000" b="1" dirty="0"/>
          </a:p>
          <a:p>
            <a:pPr indent="0" algn="l" fontAlgn="auto">
              <a:lnSpc>
                <a:spcPct val="150000"/>
              </a:lnSpc>
            </a:pPr>
            <a:r>
              <a:rPr lang="en-US" altLang="zh-CN" dirty="0">
                <a:latin typeface="+mn-ea"/>
              </a:rPr>
              <a:t>MARVIN_Platform</a:t>
            </a:r>
            <a:r>
              <a:rPr lang="zh-CN" altLang="en-US" dirty="0"/>
              <a:t>是基于天机协作机器人控制调式软件；支持</a:t>
            </a:r>
            <a:r>
              <a:rPr lang="en-US" altLang="zh-CN" dirty="0">
                <a:latin typeface="+mn-ea"/>
              </a:rPr>
              <a:t>LINUX_x86</a:t>
            </a:r>
            <a:r>
              <a:rPr lang="zh-CN" altLang="en-US" dirty="0"/>
              <a:t>和</a:t>
            </a:r>
            <a:r>
              <a:rPr lang="en-US" altLang="zh-CN" dirty="0">
                <a:latin typeface="+mn-ea"/>
              </a:rPr>
              <a:t>WINDOWS_64</a:t>
            </a:r>
            <a:r>
              <a:rPr lang="zh-CN" altLang="en-US" dirty="0"/>
              <a:t>双平台。</a:t>
            </a:r>
            <a:endParaRPr lang="zh-CN" altLang="en-US" dirty="0"/>
          </a:p>
          <a:p>
            <a:pPr indent="0" algn="l" fontAlgn="auto">
              <a:lnSpc>
                <a:spcPct val="150000"/>
              </a:lnSpc>
            </a:pPr>
            <a:r>
              <a:rPr lang="zh-CN" altLang="en-US" dirty="0"/>
              <a:t>支持机型：</a:t>
            </a:r>
            <a:r>
              <a:rPr lang="en-US" altLang="zh-CN" dirty="0">
                <a:latin typeface="+mn-ea"/>
              </a:rPr>
              <a:t>MARVIN</a:t>
            </a:r>
            <a:r>
              <a:rPr lang="zh-CN" altLang="en-US" dirty="0"/>
              <a:t>人形双臂，</a:t>
            </a:r>
            <a:r>
              <a:rPr lang="en-US" altLang="zh-CN" dirty="0">
                <a:latin typeface="+mn-ea"/>
              </a:rPr>
              <a:t> PLIOT</a:t>
            </a:r>
            <a:r>
              <a:rPr lang="zh-CN" altLang="en-US" dirty="0"/>
              <a:t>单臂。</a:t>
            </a:r>
            <a:endParaRPr lang="zh-CN" altLang="en-US" dirty="0"/>
          </a:p>
          <a:p>
            <a:pPr indent="0" algn="l" fontAlgn="auto">
              <a:lnSpc>
                <a:spcPct val="150000"/>
              </a:lnSpc>
            </a:pPr>
            <a:r>
              <a:rPr lang="zh-CN" altLang="en-US" dirty="0"/>
              <a:t>软件打开：运动控制源码直接</a:t>
            </a:r>
            <a:r>
              <a:rPr lang="zh-CN" altLang="en-US" dirty="0">
                <a:latin typeface="+mn-ea"/>
                <a:cs typeface="+mn-ea"/>
              </a:rPr>
              <a:t>以</a:t>
            </a:r>
            <a:r>
              <a:rPr lang="en-US" altLang="zh-CN" dirty="0">
                <a:latin typeface="+mn-ea"/>
                <a:cs typeface="+mn-ea"/>
              </a:rPr>
              <a:t> *.py </a:t>
            </a:r>
            <a:r>
              <a:rPr lang="zh-CN" altLang="en-US" dirty="0">
                <a:latin typeface="+mn-ea"/>
                <a:cs typeface="+mn-ea"/>
              </a:rPr>
              <a:t>文件执行；编译为单可执行文件分发时，</a:t>
            </a:r>
            <a:r>
              <a:rPr lang="en-US" altLang="zh-CN" dirty="0">
                <a:latin typeface="+mn-ea"/>
                <a:cs typeface="+mn-ea"/>
              </a:rPr>
              <a:t>WINDOWS </a:t>
            </a:r>
            <a:r>
              <a:rPr lang="zh-CN" altLang="en-US" dirty="0">
                <a:latin typeface="+mn-ea"/>
                <a:cs typeface="+mn-ea"/>
              </a:rPr>
              <a:t>平台为</a:t>
            </a:r>
            <a:r>
              <a:rPr lang="en-US" altLang="zh-CN" dirty="0">
                <a:latin typeface="+mn-ea"/>
                <a:cs typeface="+mn-ea"/>
              </a:rPr>
              <a:t>.exe </a:t>
            </a:r>
            <a:r>
              <a:rPr lang="zh-CN" altLang="en-US" dirty="0">
                <a:latin typeface="+mn-ea"/>
                <a:cs typeface="+mn-ea"/>
              </a:rPr>
              <a:t>格式，</a:t>
            </a:r>
            <a:r>
              <a:rPr lang="en-US" altLang="zh-CN" dirty="0">
                <a:latin typeface="+mn-ea"/>
                <a:cs typeface="+mn-ea"/>
              </a:rPr>
              <a:t>LINUX </a:t>
            </a:r>
            <a:r>
              <a:rPr lang="zh-CN" altLang="en-US" dirty="0">
                <a:latin typeface="+mn-ea"/>
                <a:cs typeface="+mn-ea"/>
              </a:rPr>
              <a:t>平台为无后缀可执行文件。</a:t>
            </a:r>
            <a:endParaRPr lang="zh-CN" altLang="en-US" dirty="0">
              <a:latin typeface="+mn-ea"/>
              <a:cs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479425" y="1124585"/>
            <a:ext cx="11109325" cy="1518285"/>
          </a:xfrm>
          <a:prstGeom prst="rect">
            <a:avLst/>
          </a:prstGeom>
          <a:noFill/>
        </p:spPr>
        <p:txBody>
          <a:bodyPr wrap="square" rtlCol="0">
            <a:noAutofit/>
          </a:bodyPr>
          <a:p>
            <a:pPr indent="0" fontAlgn="auto">
              <a:lnSpc>
                <a:spcPct val="150000"/>
              </a:lnSpc>
            </a:pPr>
            <a:r>
              <a:rPr lang="zh-CN" altLang="en-US" sz="1400">
                <a:latin typeface="+mn-ea"/>
                <a:cs typeface="+mn-ea"/>
              </a:rPr>
              <a:t>在</a:t>
            </a:r>
            <a:r>
              <a:rPr lang="en-US" altLang="zh-CN" sz="1400">
                <a:latin typeface="+mn-ea"/>
                <a:cs typeface="+mn-ea"/>
              </a:rPr>
              <a:t>MARVIN_Platform</a:t>
            </a:r>
            <a:r>
              <a:rPr lang="zh-CN" altLang="en-US" sz="1400">
                <a:latin typeface="+mn-ea"/>
                <a:cs typeface="+mn-ea"/>
              </a:rPr>
              <a:t>的右上角选更多功能</a:t>
            </a:r>
            <a:r>
              <a:rPr lang="en-US" altLang="zh-CN" sz="1400">
                <a:latin typeface="+mn-ea"/>
                <a:cs typeface="+mn-ea"/>
              </a:rPr>
              <a:t>—</a:t>
            </a:r>
            <a:r>
              <a:rPr lang="zh-CN" altLang="en-US" sz="1400">
                <a:latin typeface="+mn-ea"/>
                <a:cs typeface="+mn-ea"/>
              </a:rPr>
              <a:t>附加功能</a:t>
            </a:r>
            <a:r>
              <a:rPr lang="en-US" altLang="zh-CN" sz="1400">
                <a:latin typeface="+mn-ea"/>
                <a:cs typeface="+mn-ea"/>
              </a:rPr>
              <a:t>—</a:t>
            </a:r>
            <a:r>
              <a:rPr lang="zh-CN" altLang="en-US" sz="1400">
                <a:latin typeface="+mn-ea"/>
                <a:cs typeface="+mn-ea"/>
              </a:rPr>
              <a:t>浮动基座参数计算，分别计算</a:t>
            </a:r>
            <a:r>
              <a:rPr lang="en-US" altLang="zh-CN" sz="1400">
                <a:latin typeface="+mn-ea"/>
                <a:cs typeface="+mn-ea"/>
              </a:rPr>
              <a:t>imu</a:t>
            </a:r>
            <a:r>
              <a:rPr lang="zh-CN" altLang="en-US" sz="1400">
                <a:latin typeface="+mn-ea"/>
                <a:cs typeface="+mn-ea"/>
              </a:rPr>
              <a:t>坐标系在左右臂基坐标系的表示。</a:t>
            </a:r>
            <a:endParaRPr lang="en-US" altLang="zh-CN" sz="1400">
              <a:latin typeface="+mn-ea"/>
              <a:cs typeface="+mn-ea"/>
            </a:endParaRPr>
          </a:p>
          <a:p>
            <a:pPr indent="0" fontAlgn="auto">
              <a:lnSpc>
                <a:spcPct val="150000"/>
              </a:lnSpc>
            </a:pPr>
            <a:r>
              <a:rPr lang="en-US" altLang="zh-CN" sz="1600" b="1">
                <a:latin typeface="+mn-ea"/>
              </a:rPr>
              <a:t>1. </a:t>
            </a:r>
            <a:r>
              <a:rPr lang="zh-CN" altLang="en-US" sz="1600" b="1"/>
              <a:t>左臂</a:t>
            </a:r>
            <a:endParaRPr lang="zh-CN" altLang="en-US" sz="1600" b="1"/>
          </a:p>
          <a:p>
            <a:pPr indent="360045" fontAlgn="auto">
              <a:lnSpc>
                <a:spcPct val="150000"/>
              </a:lnSpc>
            </a:pPr>
            <a:r>
              <a:rPr lang="zh-CN" altLang="en-US" sz="1400">
                <a:latin typeface="+mn-ea"/>
                <a:cs typeface="+mn-ea"/>
              </a:rPr>
              <a:t>左臂基坐标的</a:t>
            </a:r>
            <a:r>
              <a:rPr lang="en-US" altLang="zh-CN" sz="1400">
                <a:latin typeface="+mn-ea"/>
                <a:cs typeface="+mn-ea"/>
              </a:rPr>
              <a:t>X</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X</a:t>
            </a:r>
            <a:r>
              <a:rPr lang="zh-CN" altLang="en-US" sz="1400">
                <a:latin typeface="+mn-ea"/>
                <a:cs typeface="+mn-ea"/>
              </a:rPr>
              <a:t>方向，</a:t>
            </a:r>
            <a:r>
              <a:rPr lang="en-US" altLang="zh-CN" sz="1400">
                <a:latin typeface="+mn-ea"/>
                <a:cs typeface="+mn-ea"/>
              </a:rPr>
              <a:t>Y</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-Z</a:t>
            </a:r>
            <a:r>
              <a:rPr lang="zh-CN" altLang="en-US" sz="1400">
                <a:latin typeface="+mn-ea"/>
                <a:cs typeface="+mn-ea"/>
              </a:rPr>
              <a:t>方向。对应的</a:t>
            </a:r>
            <a:r>
              <a:rPr lang="en-US" altLang="zh-CN" sz="1400">
                <a:latin typeface="+mn-ea"/>
                <a:cs typeface="+mn-ea"/>
              </a:rPr>
              <a:t>ABC</a:t>
            </a:r>
            <a:r>
              <a:rPr lang="zh-CN" altLang="en-US" sz="1400">
                <a:latin typeface="+mn-ea"/>
                <a:cs typeface="+mn-ea"/>
              </a:rPr>
              <a:t>坐标转换关系为</a:t>
            </a:r>
            <a:r>
              <a:rPr lang="en-US" altLang="zh-CN" sz="1400">
                <a:latin typeface="+mn-ea"/>
                <a:cs typeface="+mn-ea"/>
              </a:rPr>
              <a:t>-90</a:t>
            </a:r>
            <a:r>
              <a:rPr lang="zh-CN" altLang="en-US" sz="1400">
                <a:latin typeface="+mn-ea"/>
                <a:cs typeface="+mn-ea"/>
              </a:rPr>
              <a:t>，</a:t>
            </a:r>
            <a:r>
              <a:rPr lang="en-US" altLang="zh-CN" sz="1400">
                <a:latin typeface="+mn-ea"/>
                <a:cs typeface="+mn-ea"/>
              </a:rPr>
              <a:t>0</a:t>
            </a:r>
            <a:r>
              <a:rPr lang="zh-CN" altLang="en-US" sz="1400">
                <a:latin typeface="+mn-ea"/>
                <a:cs typeface="+mn-ea"/>
              </a:rPr>
              <a:t>，</a:t>
            </a:r>
            <a:r>
              <a:rPr lang="en-US" altLang="zh-CN" sz="1400">
                <a:latin typeface="+mn-ea"/>
                <a:cs typeface="+mn-ea"/>
              </a:rPr>
              <a:t>0</a:t>
            </a:r>
            <a:r>
              <a:rPr lang="zh-CN" altLang="en-US" sz="1400">
                <a:latin typeface="+mn-ea"/>
                <a:cs typeface="+mn-ea"/>
              </a:rPr>
              <a:t>。填入到配置文件的如下位置，表示左臂与</a:t>
            </a:r>
            <a:r>
              <a:rPr lang="en-US" altLang="zh-CN" sz="1400">
                <a:latin typeface="+mn-ea"/>
                <a:cs typeface="+mn-ea"/>
              </a:rPr>
              <a:t>imu</a:t>
            </a:r>
            <a:r>
              <a:rPr lang="zh-CN" altLang="en-US" sz="1400">
                <a:latin typeface="+mn-ea"/>
                <a:cs typeface="+mn-ea"/>
              </a:rPr>
              <a:t>的相对位置关系。其中</a:t>
            </a:r>
            <a:r>
              <a:rPr lang="en-US" altLang="zh-CN" sz="1400">
                <a:latin typeface="+mn-ea"/>
                <a:cs typeface="+mn-ea"/>
              </a:rPr>
              <a:t>DynFloatTag</a:t>
            </a:r>
            <a:r>
              <a:rPr lang="zh-CN" altLang="en-US" sz="1400">
                <a:latin typeface="+mn-ea"/>
                <a:cs typeface="+mn-ea"/>
              </a:rPr>
              <a:t>为</a:t>
            </a:r>
            <a:r>
              <a:rPr lang="en-US" altLang="zh-CN" sz="1400">
                <a:latin typeface="+mn-ea"/>
                <a:cs typeface="+mn-ea"/>
              </a:rPr>
              <a:t>imu</a:t>
            </a:r>
            <a:r>
              <a:rPr lang="zh-CN" altLang="en-US" sz="1400">
                <a:latin typeface="+mn-ea"/>
                <a:cs typeface="+mn-ea"/>
              </a:rPr>
              <a:t>启用标志位，为</a:t>
            </a:r>
            <a:r>
              <a:rPr lang="en-US" altLang="zh-CN" sz="1400">
                <a:latin typeface="+mn-ea"/>
                <a:cs typeface="+mn-ea"/>
              </a:rPr>
              <a:t>1</a:t>
            </a:r>
            <a:r>
              <a:rPr lang="zh-CN" altLang="en-US" sz="1400">
                <a:latin typeface="+mn-ea"/>
                <a:cs typeface="+mn-ea"/>
              </a:rPr>
              <a:t>代表开启，</a:t>
            </a:r>
            <a:r>
              <a:rPr lang="en-US" altLang="zh-CN" sz="1400">
                <a:latin typeface="+mn-ea"/>
                <a:cs typeface="+mn-ea"/>
              </a:rPr>
              <a:t>0</a:t>
            </a:r>
            <a:r>
              <a:rPr lang="zh-CN" altLang="en-US" sz="1400">
                <a:latin typeface="+mn-ea"/>
                <a:cs typeface="+mn-ea"/>
              </a:rPr>
              <a:t>代表不开启。</a:t>
            </a:r>
            <a:endParaRPr lang="zh-CN" altLang="en-US" sz="1400">
              <a:latin typeface="+mn-ea"/>
              <a:cs typeface="+mn-ea"/>
            </a:endParaRPr>
          </a:p>
        </p:txBody>
      </p:sp>
      <p:pic>
        <p:nvPicPr>
          <p:cNvPr id="825271059" name="图片 3" descr="图形用户界面, 应用程序&#10;&#10;AI 生成的内容可能不正确。"/>
          <p:cNvPicPr>
            <a:picLocks noChangeAspect="1"/>
          </p:cNvPicPr>
          <p:nvPr/>
        </p:nvPicPr>
        <p:blipFill>
          <a:blip r:embed="rId1"/>
          <a:stretch>
            <a:fillRect/>
          </a:stretch>
        </p:blipFill>
        <p:spPr>
          <a:xfrm>
            <a:off x="7536180" y="2924810"/>
            <a:ext cx="3307080" cy="3335020"/>
          </a:xfrm>
          <a:prstGeom prst="rect">
            <a:avLst/>
          </a:prstGeom>
          <a:noFill/>
          <a:ln>
            <a:noFill/>
          </a:ln>
        </p:spPr>
      </p:pic>
      <p:pic>
        <p:nvPicPr>
          <p:cNvPr id="4" name="图片 3"/>
          <p:cNvPicPr>
            <a:picLocks noChangeAspect="1"/>
          </p:cNvPicPr>
          <p:nvPr/>
        </p:nvPicPr>
        <p:blipFill>
          <a:blip r:embed="rId2"/>
          <a:stretch>
            <a:fillRect/>
          </a:stretch>
        </p:blipFill>
        <p:spPr>
          <a:xfrm>
            <a:off x="1343660" y="2902585"/>
            <a:ext cx="5407660" cy="33439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407035" y="1052830"/>
            <a:ext cx="11010900" cy="1066165"/>
          </a:xfrm>
          <a:prstGeom prst="rect">
            <a:avLst/>
          </a:prstGeom>
          <a:noFill/>
        </p:spPr>
        <p:txBody>
          <a:bodyPr wrap="square" rtlCol="0">
            <a:noAutofit/>
          </a:bodyPr>
          <a:p>
            <a:pPr indent="0" fontAlgn="auto">
              <a:lnSpc>
                <a:spcPct val="150000"/>
              </a:lnSpc>
            </a:pPr>
            <a:r>
              <a:rPr lang="en-US" altLang="zh-CN" sz="1600" b="1">
                <a:latin typeface="+mn-ea"/>
              </a:rPr>
              <a:t>2. </a:t>
            </a:r>
            <a:r>
              <a:rPr lang="zh-CN" altLang="en-US" sz="1600" b="1"/>
              <a:t>右臂</a:t>
            </a:r>
            <a:endParaRPr lang="zh-CN" altLang="en-US" sz="1600" b="1"/>
          </a:p>
          <a:p>
            <a:pPr indent="360045" fontAlgn="auto">
              <a:lnSpc>
                <a:spcPct val="150000"/>
              </a:lnSpc>
            </a:pPr>
            <a:r>
              <a:rPr lang="zh-CN" altLang="en-US" sz="1400">
                <a:latin typeface="+mn-ea"/>
                <a:cs typeface="+mn-ea"/>
              </a:rPr>
              <a:t>右臂基坐标的</a:t>
            </a:r>
            <a:r>
              <a:rPr lang="en-US" altLang="zh-CN" sz="1400">
                <a:latin typeface="+mn-ea"/>
                <a:cs typeface="+mn-ea"/>
              </a:rPr>
              <a:t>X</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X</a:t>
            </a:r>
            <a:r>
              <a:rPr lang="zh-CN" altLang="en-US" sz="1400">
                <a:latin typeface="+mn-ea"/>
                <a:cs typeface="+mn-ea"/>
              </a:rPr>
              <a:t>方向，</a:t>
            </a:r>
            <a:r>
              <a:rPr lang="en-US" altLang="zh-CN" sz="1400">
                <a:latin typeface="+mn-ea"/>
                <a:cs typeface="+mn-ea"/>
              </a:rPr>
              <a:t>Y</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Z</a:t>
            </a:r>
            <a:r>
              <a:rPr lang="zh-CN" altLang="en-US" sz="1400">
                <a:latin typeface="+mn-ea"/>
                <a:cs typeface="+mn-ea"/>
              </a:rPr>
              <a:t>方向。对应的</a:t>
            </a:r>
            <a:r>
              <a:rPr lang="en-US" altLang="zh-CN" sz="1400">
                <a:latin typeface="+mn-ea"/>
                <a:cs typeface="+mn-ea"/>
              </a:rPr>
              <a:t>ABC</a:t>
            </a:r>
            <a:r>
              <a:rPr lang="zh-CN" altLang="en-US" sz="1400">
                <a:latin typeface="+mn-ea"/>
                <a:cs typeface="+mn-ea"/>
              </a:rPr>
              <a:t>坐标转换关系为</a:t>
            </a:r>
            <a:r>
              <a:rPr lang="en-US" altLang="zh-CN" sz="1400">
                <a:latin typeface="+mn-ea"/>
                <a:cs typeface="+mn-ea"/>
              </a:rPr>
              <a:t>90</a:t>
            </a:r>
            <a:r>
              <a:rPr lang="zh-CN" altLang="en-US" sz="1400">
                <a:latin typeface="+mn-ea"/>
                <a:cs typeface="+mn-ea"/>
              </a:rPr>
              <a:t>，</a:t>
            </a:r>
            <a:r>
              <a:rPr lang="en-US" altLang="zh-CN" sz="1400">
                <a:latin typeface="+mn-ea"/>
                <a:cs typeface="+mn-ea"/>
              </a:rPr>
              <a:t>0</a:t>
            </a:r>
            <a:r>
              <a:rPr lang="zh-CN" altLang="en-US" sz="1400">
                <a:latin typeface="+mn-ea"/>
                <a:cs typeface="+mn-ea"/>
              </a:rPr>
              <a:t>，</a:t>
            </a:r>
            <a:r>
              <a:rPr lang="en-US" altLang="zh-CN" sz="1400">
                <a:latin typeface="+mn-ea"/>
                <a:cs typeface="+mn-ea"/>
              </a:rPr>
              <a:t>0</a:t>
            </a:r>
            <a:r>
              <a:rPr lang="zh-CN" altLang="en-US" sz="1400">
                <a:latin typeface="+mn-ea"/>
                <a:cs typeface="+mn-ea"/>
              </a:rPr>
              <a:t>。填入到配置文件的如下位置，表示左臂与</a:t>
            </a:r>
            <a:r>
              <a:rPr lang="en-US" altLang="zh-CN" sz="1400">
                <a:latin typeface="+mn-ea"/>
                <a:cs typeface="+mn-ea"/>
              </a:rPr>
              <a:t>imu</a:t>
            </a:r>
            <a:r>
              <a:rPr lang="zh-CN" altLang="en-US" sz="1400">
                <a:latin typeface="+mn-ea"/>
                <a:cs typeface="+mn-ea"/>
              </a:rPr>
              <a:t>的相对位置关系。其中</a:t>
            </a:r>
            <a:r>
              <a:rPr lang="en-US" altLang="zh-CN" sz="1400">
                <a:latin typeface="+mn-ea"/>
                <a:cs typeface="+mn-ea"/>
              </a:rPr>
              <a:t>DynFloatTag</a:t>
            </a:r>
            <a:r>
              <a:rPr lang="zh-CN" altLang="en-US" sz="1400">
                <a:latin typeface="+mn-ea"/>
                <a:cs typeface="+mn-ea"/>
              </a:rPr>
              <a:t>为</a:t>
            </a:r>
            <a:r>
              <a:rPr lang="en-US" altLang="zh-CN" sz="1400">
                <a:latin typeface="+mn-ea"/>
                <a:cs typeface="+mn-ea"/>
              </a:rPr>
              <a:t>imu</a:t>
            </a:r>
            <a:r>
              <a:rPr lang="zh-CN" altLang="en-US" sz="1400">
                <a:latin typeface="+mn-ea"/>
                <a:cs typeface="+mn-ea"/>
              </a:rPr>
              <a:t>启用标志位，为</a:t>
            </a:r>
            <a:r>
              <a:rPr lang="en-US" altLang="zh-CN" sz="1400">
                <a:latin typeface="+mn-ea"/>
                <a:cs typeface="+mn-ea"/>
              </a:rPr>
              <a:t>1</a:t>
            </a:r>
            <a:r>
              <a:rPr lang="zh-CN" altLang="en-US" sz="1400">
                <a:latin typeface="+mn-ea"/>
                <a:cs typeface="+mn-ea"/>
              </a:rPr>
              <a:t>代表开启，</a:t>
            </a:r>
            <a:r>
              <a:rPr lang="en-US" altLang="zh-CN" sz="1400">
                <a:latin typeface="+mn-ea"/>
                <a:cs typeface="+mn-ea"/>
              </a:rPr>
              <a:t>0</a:t>
            </a:r>
            <a:r>
              <a:rPr lang="zh-CN" altLang="en-US" sz="1400">
                <a:latin typeface="+mn-ea"/>
                <a:cs typeface="+mn-ea"/>
              </a:rPr>
              <a:t>代表不</a:t>
            </a:r>
            <a:r>
              <a:rPr lang="zh-CN" altLang="en-US" sz="1400"/>
              <a:t>开启。</a:t>
            </a:r>
            <a:endParaRPr lang="zh-CN" altLang="en-US" sz="1400"/>
          </a:p>
        </p:txBody>
      </p:sp>
      <p:pic>
        <p:nvPicPr>
          <p:cNvPr id="968588728" name="图片 5" descr="图片包含 日程表&#10;&#10;AI 生成的内容可能不正确。"/>
          <p:cNvPicPr>
            <a:picLocks noChangeAspect="1"/>
          </p:cNvPicPr>
          <p:nvPr/>
        </p:nvPicPr>
        <p:blipFill>
          <a:blip r:embed="rId1"/>
          <a:stretch>
            <a:fillRect/>
          </a:stretch>
        </p:blipFill>
        <p:spPr>
          <a:xfrm>
            <a:off x="7463790" y="2637155"/>
            <a:ext cx="3188970" cy="3524250"/>
          </a:xfrm>
          <a:prstGeom prst="rect">
            <a:avLst/>
          </a:prstGeom>
          <a:noFill/>
          <a:ln>
            <a:noFill/>
          </a:ln>
        </p:spPr>
      </p:pic>
      <p:pic>
        <p:nvPicPr>
          <p:cNvPr id="4" name="图片 3"/>
          <p:cNvPicPr>
            <a:picLocks noChangeAspect="1"/>
          </p:cNvPicPr>
          <p:nvPr/>
        </p:nvPicPr>
        <p:blipFill>
          <a:blip r:embed="rId2"/>
          <a:stretch>
            <a:fillRect/>
          </a:stretch>
        </p:blipFill>
        <p:spPr>
          <a:xfrm>
            <a:off x="1511935" y="2637155"/>
            <a:ext cx="5085080" cy="35490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551180" y="1081405"/>
            <a:ext cx="10420350" cy="1470660"/>
          </a:xfrm>
          <a:prstGeom prst="rect">
            <a:avLst/>
          </a:prstGeom>
          <a:noFill/>
        </p:spPr>
        <p:txBody>
          <a:bodyPr wrap="square" rtlCol="0">
            <a:noAutofit/>
          </a:bodyPr>
          <a:p>
            <a:pPr indent="0" fontAlgn="auto">
              <a:lnSpc>
                <a:spcPct val="150000"/>
              </a:lnSpc>
            </a:pPr>
            <a:r>
              <a:rPr lang="zh-CN" altLang="en-US" sz="1400" b="1">
                <a:latin typeface="+mn-ea"/>
                <a:cs typeface="+mn-ea"/>
              </a:rPr>
              <a:t>串口设置：</a:t>
            </a:r>
            <a:r>
              <a:rPr lang="zh-CN" altLang="en-US" sz="1400">
                <a:latin typeface="+mn-ea"/>
                <a:cs typeface="+mn-ea"/>
              </a:rPr>
              <a:t>启用</a:t>
            </a:r>
            <a:r>
              <a:rPr lang="en-US" altLang="zh-CN" sz="1400">
                <a:latin typeface="+mn-ea"/>
                <a:cs typeface="+mn-ea"/>
              </a:rPr>
              <a:t>imu</a:t>
            </a:r>
            <a:r>
              <a:rPr lang="zh-CN" altLang="en-US" sz="1400">
                <a:latin typeface="+mn-ea"/>
                <a:cs typeface="+mn-ea"/>
              </a:rPr>
              <a:t>传感器还需要设置配置文件参数</a:t>
            </a:r>
            <a:r>
              <a:rPr lang="en-US" altLang="zh-CN" sz="1400">
                <a:latin typeface="+mn-ea"/>
                <a:cs typeface="+mn-ea"/>
              </a:rPr>
              <a:t>GYROTYPE</a:t>
            </a:r>
            <a:r>
              <a:rPr lang="zh-CN" altLang="en-US" sz="1400">
                <a:latin typeface="+mn-ea"/>
                <a:cs typeface="+mn-ea"/>
              </a:rPr>
              <a:t>、</a:t>
            </a:r>
            <a:r>
              <a:rPr lang="en-US" altLang="zh-CN" sz="1400">
                <a:latin typeface="+mn-ea"/>
                <a:cs typeface="+mn-ea"/>
              </a:rPr>
              <a:t>GYROSER</a:t>
            </a:r>
            <a:r>
              <a:rPr lang="zh-CN" altLang="en-US" sz="1400">
                <a:latin typeface="+mn-ea"/>
                <a:cs typeface="+mn-ea"/>
              </a:rPr>
              <a:t>。</a:t>
            </a:r>
            <a:endParaRPr lang="zh-CN" altLang="en-US" sz="1400">
              <a:latin typeface="+mn-ea"/>
              <a:cs typeface="+mn-ea"/>
            </a:endParaRPr>
          </a:p>
          <a:p>
            <a:pPr indent="0" fontAlgn="auto">
              <a:lnSpc>
                <a:spcPct val="150000"/>
              </a:lnSpc>
            </a:pPr>
            <a:r>
              <a:rPr lang="zh-CN" altLang="en-US" sz="1400" b="1">
                <a:latin typeface="+mn-ea"/>
                <a:cs typeface="+mn-ea"/>
              </a:rPr>
              <a:t>串口号配置方法</a:t>
            </a:r>
            <a:r>
              <a:rPr lang="zh-CN" altLang="en-US" sz="1400">
                <a:latin typeface="+mn-ea"/>
                <a:cs typeface="+mn-ea"/>
              </a:rPr>
              <a:t>：将</a:t>
            </a:r>
            <a:r>
              <a:rPr lang="en-US" altLang="zh-CN" sz="1400">
                <a:latin typeface="+mn-ea"/>
                <a:cs typeface="+mn-ea"/>
              </a:rPr>
              <a:t>GYROSER</a:t>
            </a:r>
            <a:r>
              <a:rPr lang="zh-CN" altLang="en-US" sz="1400">
                <a:latin typeface="+mn-ea"/>
                <a:cs typeface="+mn-ea"/>
              </a:rPr>
              <a:t>设默认值</a:t>
            </a:r>
            <a:r>
              <a:rPr lang="en-US" altLang="zh-CN" sz="1400">
                <a:latin typeface="+mn-ea"/>
                <a:cs typeface="+mn-ea"/>
              </a:rPr>
              <a:t>0</a:t>
            </a:r>
            <a:r>
              <a:rPr lang="zh-CN" altLang="en-US" sz="1400">
                <a:latin typeface="+mn-ea"/>
                <a:cs typeface="+mn-ea"/>
              </a:rPr>
              <a:t>，对应串口为</a:t>
            </a:r>
            <a:r>
              <a:rPr lang="en-US" altLang="zh-CN" sz="1400">
                <a:latin typeface="+mn-ea"/>
                <a:cs typeface="+mn-ea"/>
              </a:rPr>
              <a:t>ttyUSB0</a:t>
            </a:r>
            <a:r>
              <a:rPr lang="zh-CN" altLang="en-US" sz="1400">
                <a:latin typeface="+mn-ea"/>
                <a:cs typeface="+mn-ea"/>
              </a:rPr>
              <a:t>。</a:t>
            </a:r>
            <a:endParaRPr lang="en-US" altLang="zh-CN" sz="1400">
              <a:latin typeface="+mn-ea"/>
              <a:cs typeface="+mn-ea"/>
            </a:endParaRPr>
          </a:p>
          <a:p>
            <a:pPr indent="0" fontAlgn="auto">
              <a:lnSpc>
                <a:spcPct val="150000"/>
              </a:lnSpc>
            </a:pPr>
            <a:r>
              <a:rPr lang="zh-CN" altLang="en-US" sz="1400" b="1">
                <a:latin typeface="+mn-ea"/>
                <a:cs typeface="+mn-ea"/>
              </a:rPr>
              <a:t>硬件配置方法：</a:t>
            </a:r>
            <a:r>
              <a:rPr lang="zh-CN" altLang="en-US" sz="1400">
                <a:latin typeface="+mn-ea"/>
                <a:cs typeface="+mn-ea"/>
              </a:rPr>
              <a:t>把所有</a:t>
            </a:r>
            <a:r>
              <a:rPr lang="en-US" altLang="zh-CN" sz="1400">
                <a:latin typeface="+mn-ea"/>
                <a:cs typeface="+mn-ea"/>
              </a:rPr>
              <a:t>usb</a:t>
            </a:r>
            <a:r>
              <a:rPr lang="zh-CN" altLang="en-US" sz="1400">
                <a:latin typeface="+mn-ea"/>
                <a:cs typeface="+mn-ea"/>
              </a:rPr>
              <a:t>接口拔掉，控制器断电重启，然后先插上</a:t>
            </a:r>
            <a:r>
              <a:rPr lang="en-US" altLang="zh-CN" sz="1400">
                <a:latin typeface="+mn-ea"/>
                <a:cs typeface="+mn-ea"/>
              </a:rPr>
              <a:t>imu</a:t>
            </a:r>
            <a:r>
              <a:rPr lang="zh-CN" altLang="en-US" sz="1400">
                <a:latin typeface="+mn-ea"/>
                <a:cs typeface="+mn-ea"/>
              </a:rPr>
              <a:t>接口。这样会给</a:t>
            </a:r>
            <a:r>
              <a:rPr lang="en-US" altLang="zh-CN" sz="1400">
                <a:latin typeface="+mn-ea"/>
                <a:cs typeface="+mn-ea"/>
              </a:rPr>
              <a:t>imu</a:t>
            </a:r>
            <a:r>
              <a:rPr lang="zh-CN" altLang="en-US" sz="1400">
                <a:latin typeface="+mn-ea"/>
                <a:cs typeface="+mn-ea"/>
              </a:rPr>
              <a:t>分配默认串口</a:t>
            </a:r>
            <a:r>
              <a:rPr lang="en-US" altLang="zh-CN" sz="1400">
                <a:latin typeface="+mn-ea"/>
                <a:cs typeface="+mn-ea"/>
              </a:rPr>
              <a:t>ttyUSB0</a:t>
            </a:r>
            <a:r>
              <a:rPr lang="zh-CN" altLang="en-US" sz="1400">
                <a:latin typeface="+mn-ea"/>
                <a:cs typeface="+mn-ea"/>
              </a:rPr>
              <a:t>，就和设置的默认串口对应了，并且后续会断电保持。</a:t>
            </a:r>
            <a:endParaRPr lang="zh-CN" altLang="en-US" sz="1400">
              <a:latin typeface="+mn-ea"/>
              <a:cs typeface="+mn-ea"/>
            </a:endParaRPr>
          </a:p>
        </p:txBody>
      </p:sp>
      <p:pic>
        <p:nvPicPr>
          <p:cNvPr id="1155562772" name="图片 8" descr="文本&#10;&#10;AI 生成的内容可能不正确。"/>
          <p:cNvPicPr>
            <a:picLocks noChangeAspect="1"/>
          </p:cNvPicPr>
          <p:nvPr/>
        </p:nvPicPr>
        <p:blipFill>
          <a:blip r:embed="rId1"/>
          <a:stretch>
            <a:fillRect/>
          </a:stretch>
        </p:blipFill>
        <p:spPr>
          <a:xfrm>
            <a:off x="3638550" y="2800350"/>
            <a:ext cx="4099560" cy="346583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5" name="文本框 4"/>
          <p:cNvSpPr txBox="1"/>
          <p:nvPr/>
        </p:nvSpPr>
        <p:spPr>
          <a:xfrm>
            <a:off x="542290" y="1012190"/>
            <a:ext cx="11082655" cy="1229995"/>
          </a:xfrm>
          <a:prstGeom prst="rect">
            <a:avLst/>
          </a:prstGeom>
          <a:noFill/>
        </p:spPr>
        <p:txBody>
          <a:bodyPr wrap="square" rtlCol="0">
            <a:noAutofit/>
          </a:bodyPr>
          <a:p>
            <a:pPr indent="0" fontAlgn="auto">
              <a:lnSpc>
                <a:spcPct val="150000"/>
              </a:lnSpc>
            </a:pPr>
            <a:r>
              <a:rPr lang="en-US" altLang="zh-CN" sz="1600" b="1">
                <a:latin typeface="+mn-ea"/>
              </a:rPr>
              <a:t>Xshell</a:t>
            </a:r>
            <a:r>
              <a:rPr lang="zh-CN" altLang="en-US" sz="1600" b="1"/>
              <a:t>工具查询验证串口号</a:t>
            </a:r>
            <a:r>
              <a:rPr lang="en-US" altLang="zh-CN" sz="1600" b="1"/>
              <a:t> </a:t>
            </a:r>
            <a:r>
              <a:rPr lang="zh-CN" altLang="en-US" sz="1600" b="1">
                <a:latin typeface="+mn-ea"/>
                <a:cs typeface="+mn-ea"/>
              </a:rPr>
              <a:t>：</a:t>
            </a:r>
            <a:r>
              <a:rPr lang="en-US" altLang="en-US" sz="1400">
                <a:latin typeface="+mn-ea"/>
                <a:cs typeface="+mn-ea"/>
              </a:rPr>
              <a:t>①</a:t>
            </a:r>
            <a:r>
              <a:rPr lang="zh-CN" altLang="en-US" sz="1400">
                <a:latin typeface="+mn-ea"/>
                <a:cs typeface="+mn-ea"/>
              </a:rPr>
              <a:t>连接控制器，使用</a:t>
            </a:r>
            <a:r>
              <a:rPr lang="en-US" altLang="zh-CN" sz="1400">
                <a:latin typeface="+mn-ea"/>
                <a:cs typeface="+mn-ea"/>
              </a:rPr>
              <a:t>Xshell</a:t>
            </a:r>
            <a:r>
              <a:rPr lang="zh-CN" altLang="en-US" sz="1400">
                <a:latin typeface="+mn-ea"/>
                <a:cs typeface="+mn-ea"/>
              </a:rPr>
              <a:t>工；</a:t>
            </a:r>
            <a:r>
              <a:rPr lang="en-US" altLang="en-US" sz="1400">
                <a:latin typeface="+mn-ea"/>
                <a:cs typeface="+mn-ea"/>
              </a:rPr>
              <a:t>②</a:t>
            </a:r>
            <a:r>
              <a:rPr lang="en-US" altLang="zh-CN" sz="1400">
                <a:latin typeface="+mn-ea"/>
                <a:cs typeface="+mn-ea"/>
              </a:rPr>
              <a:t> </a:t>
            </a:r>
            <a:r>
              <a:rPr lang="zh-CN" altLang="en-US" sz="1400">
                <a:latin typeface="+mn-ea"/>
                <a:cs typeface="+mn-ea"/>
              </a:rPr>
              <a:t>新建会话，填写控制器</a:t>
            </a:r>
            <a:r>
              <a:rPr lang="en-US" altLang="zh-CN" sz="1400">
                <a:latin typeface="+mn-ea"/>
                <a:cs typeface="+mn-ea"/>
              </a:rPr>
              <a:t>ip</a:t>
            </a:r>
            <a:r>
              <a:rPr lang="zh-CN" altLang="en-US" sz="1400">
                <a:latin typeface="+mn-ea"/>
                <a:cs typeface="+mn-ea"/>
              </a:rPr>
              <a:t>地址；</a:t>
            </a:r>
            <a:r>
              <a:rPr lang="en-US" altLang="en-US" sz="1400">
                <a:latin typeface="+mn-ea"/>
                <a:cs typeface="+mn-ea"/>
              </a:rPr>
              <a:t>③</a:t>
            </a:r>
            <a:r>
              <a:rPr lang="en-US" altLang="zh-CN" sz="1400">
                <a:latin typeface="+mn-ea"/>
                <a:cs typeface="+mn-ea"/>
              </a:rPr>
              <a:t> </a:t>
            </a:r>
            <a:r>
              <a:rPr lang="zh-CN" altLang="en-US" sz="1400">
                <a:latin typeface="+mn-ea"/>
                <a:cs typeface="+mn-ea"/>
              </a:rPr>
              <a:t>填写用户名</a:t>
            </a:r>
            <a:r>
              <a:rPr lang="en-US" altLang="zh-CN" sz="1400">
                <a:latin typeface="+mn-ea"/>
                <a:cs typeface="+mn-ea"/>
              </a:rPr>
              <a:t>root</a:t>
            </a:r>
            <a:r>
              <a:rPr lang="zh-CN" altLang="en-US" sz="1400">
                <a:latin typeface="+mn-ea"/>
                <a:cs typeface="+mn-ea"/>
              </a:rPr>
              <a:t>，确定后，填写密码</a:t>
            </a:r>
            <a:r>
              <a:rPr lang="en-US" altLang="zh-CN" sz="1400">
                <a:latin typeface="+mn-ea"/>
                <a:cs typeface="+mn-ea"/>
              </a:rPr>
              <a:t>passwd</a:t>
            </a:r>
            <a:r>
              <a:rPr lang="zh-CN" altLang="en-US" sz="1400">
                <a:latin typeface="+mn-ea"/>
                <a:cs typeface="+mn-ea"/>
              </a:rPr>
              <a:t>，确定；</a:t>
            </a:r>
            <a:r>
              <a:rPr lang="en-US" altLang="en-US" sz="1400">
                <a:latin typeface="+mn-ea"/>
                <a:cs typeface="+mn-ea"/>
              </a:rPr>
              <a:t>④</a:t>
            </a:r>
            <a:r>
              <a:rPr lang="en-US" altLang="zh-CN" sz="1400">
                <a:latin typeface="+mn-ea"/>
                <a:cs typeface="+mn-ea"/>
              </a:rPr>
              <a:t> </a:t>
            </a:r>
            <a:r>
              <a:rPr lang="zh-CN" altLang="en-US" sz="1400">
                <a:latin typeface="+mn-ea"/>
                <a:cs typeface="+mn-ea"/>
              </a:rPr>
              <a:t>连接成功后，通过指令</a:t>
            </a:r>
            <a:r>
              <a:rPr lang="en-US" altLang="zh-CN" sz="1400">
                <a:latin typeface="+mn-ea"/>
                <a:cs typeface="+mn-ea"/>
              </a:rPr>
              <a:t>cd /dev</a:t>
            </a:r>
            <a:r>
              <a:rPr lang="zh-CN" altLang="en-US" sz="1400">
                <a:latin typeface="+mn-ea"/>
                <a:cs typeface="+mn-ea"/>
              </a:rPr>
              <a:t>进入</a:t>
            </a:r>
            <a:r>
              <a:rPr lang="en-US" altLang="zh-CN" sz="1400">
                <a:latin typeface="+mn-ea"/>
                <a:cs typeface="+mn-ea"/>
              </a:rPr>
              <a:t>dev</a:t>
            </a:r>
            <a:r>
              <a:rPr lang="zh-CN" altLang="en-US" sz="1400">
                <a:latin typeface="+mn-ea"/>
                <a:cs typeface="+mn-ea"/>
              </a:rPr>
              <a:t>目录；</a:t>
            </a:r>
            <a:r>
              <a:rPr lang="en-US" altLang="en-US" sz="1400">
                <a:latin typeface="+mn-ea"/>
                <a:cs typeface="+mn-ea"/>
              </a:rPr>
              <a:t>⑤</a:t>
            </a:r>
            <a:r>
              <a:rPr lang="en-US" altLang="zh-CN" sz="1400">
                <a:latin typeface="+mn-ea"/>
                <a:cs typeface="+mn-ea"/>
              </a:rPr>
              <a:t> </a:t>
            </a:r>
            <a:r>
              <a:rPr lang="zh-CN" altLang="en-US" sz="1400">
                <a:latin typeface="+mn-ea"/>
                <a:cs typeface="+mn-ea"/>
              </a:rPr>
              <a:t>通过指令</a:t>
            </a:r>
            <a:r>
              <a:rPr lang="en-US" altLang="zh-CN" sz="1400">
                <a:latin typeface="+mn-ea"/>
                <a:cs typeface="+mn-ea"/>
              </a:rPr>
              <a:t>ls</a:t>
            </a:r>
            <a:r>
              <a:rPr lang="zh-CN" altLang="en-US" sz="1400">
                <a:latin typeface="+mn-ea"/>
                <a:cs typeface="+mn-ea"/>
              </a:rPr>
              <a:t>，只插</a:t>
            </a:r>
            <a:r>
              <a:rPr lang="en-US" altLang="zh-CN" sz="1400">
                <a:latin typeface="+mn-ea"/>
                <a:cs typeface="+mn-ea"/>
              </a:rPr>
              <a:t>imu</a:t>
            </a:r>
            <a:r>
              <a:rPr lang="zh-CN" altLang="en-US" sz="1400">
                <a:latin typeface="+mn-ea"/>
                <a:cs typeface="+mn-ea"/>
              </a:rPr>
              <a:t>一个</a:t>
            </a:r>
            <a:r>
              <a:rPr lang="en-US" altLang="zh-CN" sz="1400">
                <a:latin typeface="+mn-ea"/>
                <a:cs typeface="+mn-ea"/>
              </a:rPr>
              <a:t>usb</a:t>
            </a:r>
            <a:r>
              <a:rPr lang="zh-CN" altLang="en-US" sz="1400">
                <a:latin typeface="+mn-ea"/>
                <a:cs typeface="+mn-ea"/>
              </a:rPr>
              <a:t>接口，目录下的</a:t>
            </a:r>
            <a:r>
              <a:rPr lang="en-US" altLang="zh-CN" sz="1400">
                <a:latin typeface="+mn-ea"/>
                <a:cs typeface="+mn-ea"/>
              </a:rPr>
              <a:t>ttyUSB+</a:t>
            </a:r>
            <a:r>
              <a:rPr lang="zh-CN" altLang="en-US" sz="1400">
                <a:latin typeface="+mn-ea"/>
                <a:cs typeface="+mn-ea"/>
              </a:rPr>
              <a:t>数值，如</a:t>
            </a:r>
            <a:r>
              <a:rPr lang="en-US" altLang="zh-CN" sz="1400">
                <a:latin typeface="+mn-ea"/>
                <a:cs typeface="+mn-ea"/>
              </a:rPr>
              <a:t>ttyUSB0</a:t>
            </a:r>
            <a:r>
              <a:rPr lang="zh-CN" altLang="en-US" sz="1400">
                <a:latin typeface="+mn-ea"/>
                <a:cs typeface="+mn-ea"/>
              </a:rPr>
              <a:t>，这个后面的数值就是我们需要设置的串口号。</a:t>
            </a:r>
            <a:endParaRPr lang="zh-CN" altLang="en-US" sz="1400">
              <a:latin typeface="+mn-ea"/>
              <a:cs typeface="+mn-ea"/>
            </a:endParaRPr>
          </a:p>
        </p:txBody>
      </p:sp>
      <p:pic>
        <p:nvPicPr>
          <p:cNvPr id="806332630" name="图片 806332630" descr="图形用户界面&#10;&#10;AI 生成的内容可能不正确。"/>
          <p:cNvPicPr>
            <a:picLocks noChangeAspect="1"/>
          </p:cNvPicPr>
          <p:nvPr/>
        </p:nvPicPr>
        <p:blipFill>
          <a:blip r:embed="rId1"/>
          <a:stretch>
            <a:fillRect/>
          </a:stretch>
        </p:blipFill>
        <p:spPr>
          <a:xfrm>
            <a:off x="1235710" y="2489200"/>
            <a:ext cx="2604770" cy="2618740"/>
          </a:xfrm>
          <a:prstGeom prst="rect">
            <a:avLst/>
          </a:prstGeom>
          <a:noFill/>
          <a:ln>
            <a:noFill/>
          </a:ln>
        </p:spPr>
      </p:pic>
      <p:pic>
        <p:nvPicPr>
          <p:cNvPr id="137544792" name="图片 4" descr="图形用户界面, 文本, 应用程序&#10;&#10;AI 生成的内容可能不正确。"/>
          <p:cNvPicPr>
            <a:picLocks noChangeAspect="1"/>
          </p:cNvPicPr>
          <p:nvPr/>
        </p:nvPicPr>
        <p:blipFill>
          <a:blip r:embed="rId2"/>
          <a:stretch>
            <a:fillRect/>
          </a:stretch>
        </p:blipFill>
        <p:spPr>
          <a:xfrm>
            <a:off x="4511675" y="2493010"/>
            <a:ext cx="3289300" cy="2614930"/>
          </a:xfrm>
          <a:prstGeom prst="rect">
            <a:avLst/>
          </a:prstGeom>
          <a:noFill/>
          <a:ln>
            <a:noFill/>
          </a:ln>
        </p:spPr>
      </p:pic>
      <p:pic>
        <p:nvPicPr>
          <p:cNvPr id="484082381" name="图片 484082381"/>
          <p:cNvPicPr>
            <a:picLocks noChangeAspect="1"/>
          </p:cNvPicPr>
          <p:nvPr/>
        </p:nvPicPr>
        <p:blipFill>
          <a:blip r:embed="rId3"/>
          <a:stretch>
            <a:fillRect/>
          </a:stretch>
        </p:blipFill>
        <p:spPr>
          <a:xfrm>
            <a:off x="8435340" y="2496820"/>
            <a:ext cx="2640965" cy="2611755"/>
          </a:xfrm>
          <a:prstGeom prst="rect">
            <a:avLst/>
          </a:prstGeom>
          <a:noFill/>
          <a:ln>
            <a:noFill/>
          </a:ln>
        </p:spPr>
      </p:pic>
      <p:pic>
        <p:nvPicPr>
          <p:cNvPr id="1452742985" name="图片 6" descr="电脑萤幕画面&#10;&#10;AI 生成的内容可能不正确。"/>
          <p:cNvPicPr>
            <a:picLocks noChangeAspect="1"/>
          </p:cNvPicPr>
          <p:nvPr/>
        </p:nvPicPr>
        <p:blipFill>
          <a:blip r:embed="rId4"/>
          <a:stretch>
            <a:fillRect/>
          </a:stretch>
        </p:blipFill>
        <p:spPr>
          <a:xfrm>
            <a:off x="1638935" y="5356860"/>
            <a:ext cx="7867015" cy="1099185"/>
          </a:xfrm>
          <a:prstGeom prst="rect">
            <a:avLst/>
          </a:prstGeom>
          <a:noFill/>
          <a:ln>
            <a:noFill/>
          </a:ln>
        </p:spPr>
      </p:pic>
      <p:cxnSp>
        <p:nvCxnSpPr>
          <p:cNvPr id="6" name="直接箭头连接符 5"/>
          <p:cNvCxnSpPr>
            <a:stCxn id="806332630" idx="3"/>
            <a:endCxn id="137544792" idx="1"/>
          </p:cNvCxnSpPr>
          <p:nvPr/>
        </p:nvCxnSpPr>
        <p:spPr>
          <a:xfrm>
            <a:off x="3840480" y="3798570"/>
            <a:ext cx="671195" cy="1905"/>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 name="直接箭头连接符 6"/>
          <p:cNvCxnSpPr>
            <a:stCxn id="137544792" idx="3"/>
            <a:endCxn id="484082381" idx="1"/>
          </p:cNvCxnSpPr>
          <p:nvPr/>
        </p:nvCxnSpPr>
        <p:spPr>
          <a:xfrm>
            <a:off x="7800975" y="3800475"/>
            <a:ext cx="634365" cy="254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cxnSp>
        <p:nvCxnSpPr>
          <p:cNvPr id="8" name="直接箭头连接符 7"/>
          <p:cNvCxnSpPr>
            <a:stCxn id="484082381" idx="2"/>
          </p:cNvCxnSpPr>
          <p:nvPr/>
        </p:nvCxnSpPr>
        <p:spPr>
          <a:xfrm flipH="1">
            <a:off x="9357360" y="5108575"/>
            <a:ext cx="398780" cy="662940"/>
          </a:xfrm>
          <a:prstGeom prst="straightConnector1">
            <a:avLst/>
          </a:prstGeom>
          <a:ln w="317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695325" y="1124585"/>
            <a:ext cx="9807575" cy="1755775"/>
          </a:xfrm>
          <a:prstGeom prst="rect">
            <a:avLst/>
          </a:prstGeom>
          <a:noFill/>
        </p:spPr>
        <p:txBody>
          <a:bodyPr wrap="square" rtlCol="0">
            <a:noAutofit/>
          </a:bodyPr>
          <a:p>
            <a:pPr indent="0" fontAlgn="auto">
              <a:lnSpc>
                <a:spcPct val="150000"/>
              </a:lnSpc>
            </a:pPr>
            <a:r>
              <a:rPr lang="zh-CN" altLang="en-US" sz="1400" b="1">
                <a:latin typeface="+mn-ea"/>
                <a:cs typeface="+mn-ea"/>
              </a:rPr>
              <a:t>方法二</a:t>
            </a:r>
            <a:r>
              <a:rPr lang="en-US" altLang="zh-CN" sz="1400" b="1">
                <a:latin typeface="+mn-ea"/>
                <a:cs typeface="+mn-ea"/>
              </a:rPr>
              <a:t> </a:t>
            </a:r>
            <a:r>
              <a:rPr lang="zh-CN" altLang="en-US" sz="1400" b="1">
                <a:latin typeface="+mn-ea"/>
                <a:cs typeface="+mn-ea"/>
              </a:rPr>
              <a:t>：</a:t>
            </a:r>
            <a:r>
              <a:rPr lang="zh-CN" altLang="en-US" sz="1400">
                <a:latin typeface="+mn-ea"/>
                <a:cs typeface="+mn-ea"/>
              </a:rPr>
              <a:t>如下安装方式，</a:t>
            </a:r>
            <a:r>
              <a:rPr lang="en-US" altLang="zh-CN" sz="1400">
                <a:latin typeface="+mn-ea"/>
                <a:cs typeface="+mn-ea"/>
              </a:rPr>
              <a:t>imu</a:t>
            </a:r>
            <a:r>
              <a:rPr lang="zh-CN" altLang="en-US" sz="1400">
                <a:latin typeface="+mn-ea"/>
                <a:cs typeface="+mn-ea"/>
              </a:rPr>
              <a:t>电源接口对着机器人左臂</a:t>
            </a:r>
            <a:r>
              <a:rPr lang="en-US" altLang="zh-CN" sz="1400">
                <a:latin typeface="+mn-ea"/>
                <a:cs typeface="+mn-ea"/>
              </a:rPr>
              <a:t>Y</a:t>
            </a:r>
            <a:r>
              <a:rPr lang="zh-CN" altLang="en-US" sz="1400">
                <a:latin typeface="+mn-ea"/>
                <a:cs typeface="+mn-ea"/>
              </a:rPr>
              <a:t>轴正方向，即垂直方向。</a:t>
            </a:r>
            <a:endParaRPr lang="zh-CN" altLang="en-US" sz="1400">
              <a:latin typeface="+mn-ea"/>
              <a:cs typeface="+mn-ea"/>
            </a:endParaRPr>
          </a:p>
          <a:p>
            <a:pPr indent="360045" fontAlgn="auto">
              <a:lnSpc>
                <a:spcPct val="150000"/>
              </a:lnSpc>
            </a:pPr>
            <a:r>
              <a:rPr lang="zh-CN" altLang="en-US" sz="1400">
                <a:latin typeface="+mn-ea"/>
                <a:cs typeface="+mn-ea"/>
              </a:rPr>
              <a:t>注意：安装一定要对齐左臂</a:t>
            </a:r>
            <a:r>
              <a:rPr lang="en-US" altLang="zh-CN" sz="1400">
                <a:latin typeface="+mn-ea"/>
                <a:cs typeface="+mn-ea"/>
              </a:rPr>
              <a:t>Y</a:t>
            </a:r>
            <a:r>
              <a:rPr lang="zh-CN" altLang="en-US" sz="1400">
                <a:latin typeface="+mn-ea"/>
                <a:cs typeface="+mn-ea"/>
              </a:rPr>
              <a:t>轴正方向，否则会出错！！！</a:t>
            </a:r>
            <a:endParaRPr lang="zh-CN" altLang="en-US" sz="1400">
              <a:latin typeface="+mn-ea"/>
              <a:cs typeface="+mn-ea"/>
            </a:endParaRPr>
          </a:p>
          <a:p>
            <a:pPr indent="360045" fontAlgn="auto">
              <a:lnSpc>
                <a:spcPct val="150000"/>
              </a:lnSpc>
            </a:pPr>
            <a:r>
              <a:rPr lang="zh-CN" altLang="en-US" sz="1400">
                <a:latin typeface="+mn-ea"/>
                <a:cs typeface="+mn-ea"/>
              </a:rPr>
              <a:t>从机器人后往前看，上图中，</a:t>
            </a:r>
            <a:r>
              <a:rPr lang="en-US" altLang="zh-CN" sz="1400">
                <a:latin typeface="+mn-ea"/>
                <a:cs typeface="+mn-ea"/>
              </a:rPr>
              <a:t>imu</a:t>
            </a:r>
            <a:r>
              <a:rPr lang="zh-CN" altLang="en-US" sz="1400">
                <a:latin typeface="+mn-ea"/>
                <a:cs typeface="+mn-ea"/>
              </a:rPr>
              <a:t>坐标系的</a:t>
            </a:r>
            <a:r>
              <a:rPr lang="en-US" altLang="zh-CN" sz="1400">
                <a:latin typeface="+mn-ea"/>
                <a:cs typeface="+mn-ea"/>
              </a:rPr>
              <a:t>X</a:t>
            </a:r>
            <a:r>
              <a:rPr lang="zh-CN" altLang="en-US" sz="1400">
                <a:latin typeface="+mn-ea"/>
                <a:cs typeface="+mn-ea"/>
              </a:rPr>
              <a:t>方向向上，</a:t>
            </a:r>
            <a:r>
              <a:rPr lang="en-US" altLang="zh-CN" sz="1400">
                <a:latin typeface="+mn-ea"/>
                <a:cs typeface="+mn-ea"/>
              </a:rPr>
              <a:t>Y</a:t>
            </a:r>
            <a:r>
              <a:rPr lang="zh-CN" altLang="en-US" sz="1400">
                <a:latin typeface="+mn-ea"/>
                <a:cs typeface="+mn-ea"/>
              </a:rPr>
              <a:t>方向向左。左臂基坐标的</a:t>
            </a:r>
            <a:r>
              <a:rPr lang="en-US" altLang="zh-CN" sz="1400">
                <a:latin typeface="+mn-ea"/>
                <a:cs typeface="+mn-ea"/>
              </a:rPr>
              <a:t>X</a:t>
            </a:r>
            <a:r>
              <a:rPr lang="zh-CN" altLang="en-US" sz="1400">
                <a:latin typeface="+mn-ea"/>
                <a:cs typeface="+mn-ea"/>
              </a:rPr>
              <a:t>方向向前，</a:t>
            </a:r>
            <a:r>
              <a:rPr lang="en-US" altLang="zh-CN" sz="1400">
                <a:latin typeface="+mn-ea"/>
                <a:cs typeface="+mn-ea"/>
              </a:rPr>
              <a:t>Y</a:t>
            </a:r>
            <a:r>
              <a:rPr lang="zh-CN" altLang="en-US" sz="1400">
                <a:latin typeface="+mn-ea"/>
                <a:cs typeface="+mn-ea"/>
              </a:rPr>
              <a:t>方向向下，</a:t>
            </a:r>
            <a:r>
              <a:rPr lang="en-US" altLang="zh-CN" sz="1400">
                <a:latin typeface="+mn-ea"/>
                <a:cs typeface="+mn-ea"/>
              </a:rPr>
              <a:t>Z</a:t>
            </a:r>
            <a:r>
              <a:rPr lang="zh-CN" altLang="en-US" sz="1400">
                <a:latin typeface="+mn-ea"/>
                <a:cs typeface="+mn-ea"/>
              </a:rPr>
              <a:t>方向向左。</a:t>
            </a:r>
            <a:endParaRPr lang="zh-CN" altLang="en-US" sz="1400">
              <a:latin typeface="+mn-ea"/>
              <a:cs typeface="+mn-ea"/>
            </a:endParaRPr>
          </a:p>
          <a:p>
            <a:pPr indent="0" fontAlgn="auto">
              <a:lnSpc>
                <a:spcPct val="150000"/>
              </a:lnSpc>
            </a:pPr>
            <a:r>
              <a:rPr lang="zh-CN" altLang="en-US" sz="1400">
                <a:latin typeface="+mn-ea"/>
                <a:cs typeface="+mn-ea"/>
              </a:rPr>
              <a:t>右臂基坐标的</a:t>
            </a:r>
            <a:r>
              <a:rPr lang="en-US" altLang="zh-CN" sz="1400">
                <a:latin typeface="+mn-ea"/>
                <a:cs typeface="+mn-ea"/>
              </a:rPr>
              <a:t>X</a:t>
            </a:r>
            <a:r>
              <a:rPr lang="zh-CN" altLang="en-US" sz="1400">
                <a:latin typeface="+mn-ea"/>
                <a:cs typeface="+mn-ea"/>
              </a:rPr>
              <a:t>方向向前，</a:t>
            </a:r>
            <a:r>
              <a:rPr lang="en-US" altLang="zh-CN" sz="1400">
                <a:latin typeface="+mn-ea"/>
                <a:cs typeface="+mn-ea"/>
              </a:rPr>
              <a:t>Y</a:t>
            </a:r>
            <a:r>
              <a:rPr lang="zh-CN" altLang="en-US" sz="1400">
                <a:latin typeface="+mn-ea"/>
                <a:cs typeface="+mn-ea"/>
              </a:rPr>
              <a:t>方向向上，</a:t>
            </a:r>
            <a:r>
              <a:rPr lang="en-US" altLang="zh-CN" sz="1400">
                <a:latin typeface="+mn-ea"/>
                <a:cs typeface="+mn-ea"/>
              </a:rPr>
              <a:t>Z</a:t>
            </a:r>
            <a:r>
              <a:rPr lang="zh-CN" altLang="en-US" sz="1400">
                <a:latin typeface="+mn-ea"/>
                <a:cs typeface="+mn-ea"/>
              </a:rPr>
              <a:t>方向向右。</a:t>
            </a:r>
            <a:endParaRPr lang="zh-CN" altLang="en-US" sz="1400">
              <a:latin typeface="+mn-ea"/>
              <a:cs typeface="+mn-ea"/>
            </a:endParaRPr>
          </a:p>
          <a:p>
            <a:pPr indent="360045" fontAlgn="auto">
              <a:lnSpc>
                <a:spcPct val="150000"/>
              </a:lnSpc>
            </a:pPr>
            <a:r>
              <a:rPr lang="zh-CN" altLang="en-US" sz="1400">
                <a:highlight>
                  <a:srgbClr val="FFFF00"/>
                </a:highlight>
                <a:latin typeface="+mn-ea"/>
                <a:cs typeface="+mn-ea"/>
              </a:rPr>
              <a:t>启用</a:t>
            </a:r>
            <a:r>
              <a:rPr lang="en-US" altLang="zh-CN" sz="1400">
                <a:highlight>
                  <a:srgbClr val="FFFF00"/>
                </a:highlight>
                <a:latin typeface="+mn-ea"/>
                <a:cs typeface="+mn-ea"/>
              </a:rPr>
              <a:t>imu</a:t>
            </a:r>
            <a:r>
              <a:rPr lang="zh-CN" altLang="en-US" sz="1400">
                <a:highlight>
                  <a:srgbClr val="FFFF00"/>
                </a:highlight>
                <a:latin typeface="+mn-ea"/>
                <a:cs typeface="+mn-ea"/>
              </a:rPr>
              <a:t>传感器还需要设置配置文件</a:t>
            </a:r>
            <a:r>
              <a:rPr lang="zh-CN" altLang="en-US" sz="1400">
                <a:highlight>
                  <a:srgbClr val="FFFF00"/>
                </a:highlight>
                <a:latin typeface="+mn-ea"/>
                <a:cs typeface="+mn-ea"/>
                <a:sym typeface="+mn-ea"/>
              </a:rPr>
              <a:t>参数</a:t>
            </a:r>
            <a:r>
              <a:rPr lang="en-US" altLang="zh-CN" sz="1400">
                <a:highlight>
                  <a:srgbClr val="FFFF00"/>
                </a:highlight>
                <a:latin typeface="+mn-ea"/>
                <a:cs typeface="+mn-ea"/>
                <a:sym typeface="+mn-ea"/>
              </a:rPr>
              <a:t>GYROTYPE</a:t>
            </a:r>
            <a:r>
              <a:rPr lang="zh-CN" altLang="en-US" sz="1400">
                <a:highlight>
                  <a:srgbClr val="FFFF00"/>
                </a:highlight>
                <a:latin typeface="+mn-ea"/>
                <a:cs typeface="+mn-ea"/>
                <a:sym typeface="+mn-ea"/>
              </a:rPr>
              <a:t>、</a:t>
            </a:r>
            <a:r>
              <a:rPr lang="en-US" altLang="zh-CN" sz="1400">
                <a:highlight>
                  <a:srgbClr val="FFFF00"/>
                </a:highlight>
                <a:latin typeface="+mn-ea"/>
                <a:cs typeface="+mn-ea"/>
                <a:sym typeface="+mn-ea"/>
              </a:rPr>
              <a:t>GYROSER</a:t>
            </a:r>
            <a:r>
              <a:rPr lang="zh-CN" altLang="en-US" sz="1400">
                <a:highlight>
                  <a:srgbClr val="FFFF00"/>
                </a:highlight>
                <a:latin typeface="+mn-ea"/>
                <a:cs typeface="+mn-ea"/>
              </a:rPr>
              <a:t>，请参考方法一的配置方式。</a:t>
            </a:r>
            <a:endParaRPr lang="zh-CN" altLang="en-US" sz="1400">
              <a:highlight>
                <a:srgbClr val="FFFF00"/>
              </a:highlight>
              <a:latin typeface="+mn-ea"/>
              <a:cs typeface="+mn-ea"/>
            </a:endParaRPr>
          </a:p>
        </p:txBody>
      </p:sp>
      <p:pic>
        <p:nvPicPr>
          <p:cNvPr id="1761326401" name="图片 3" descr="图片包含 室内, 桌子, 电脑, 办公室&#10;&#10;AI 生成的内容可能不正确。"/>
          <p:cNvPicPr>
            <a:picLocks noChangeAspect="1"/>
          </p:cNvPicPr>
          <p:nvPr/>
        </p:nvPicPr>
        <p:blipFill>
          <a:blip r:embed="rId1"/>
          <a:stretch>
            <a:fillRect/>
          </a:stretch>
        </p:blipFill>
        <p:spPr>
          <a:xfrm>
            <a:off x="3159760" y="3357245"/>
            <a:ext cx="5259070" cy="27482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490220" y="1104900"/>
            <a:ext cx="11026775" cy="1439545"/>
          </a:xfrm>
          <a:prstGeom prst="rect">
            <a:avLst/>
          </a:prstGeom>
          <a:noFill/>
        </p:spPr>
        <p:txBody>
          <a:bodyPr wrap="square" rtlCol="0">
            <a:noAutofit/>
          </a:bodyPr>
          <a:p>
            <a:pPr indent="0" fontAlgn="auto">
              <a:lnSpc>
                <a:spcPct val="150000"/>
              </a:lnSpc>
            </a:pPr>
            <a:r>
              <a:rPr lang="zh-CN" altLang="en-US" sz="1400">
                <a:latin typeface="+mn-ea"/>
                <a:cs typeface="+mn-ea"/>
              </a:rPr>
              <a:t>在</a:t>
            </a:r>
            <a:r>
              <a:rPr lang="en-US" altLang="zh-CN" sz="1400">
                <a:latin typeface="+mn-ea"/>
                <a:cs typeface="+mn-ea"/>
              </a:rPr>
              <a:t>MARVIN_Platform</a:t>
            </a:r>
            <a:r>
              <a:rPr lang="zh-CN" altLang="en-US" sz="1400">
                <a:latin typeface="+mn-ea"/>
                <a:cs typeface="+mn-ea"/>
              </a:rPr>
              <a:t>的右上角选更多功能</a:t>
            </a:r>
            <a:r>
              <a:rPr lang="en-US" altLang="zh-CN" sz="1400">
                <a:latin typeface="+mn-ea"/>
                <a:cs typeface="+mn-ea"/>
              </a:rPr>
              <a:t>—</a:t>
            </a:r>
            <a:r>
              <a:rPr lang="zh-CN" altLang="en-US" sz="1400">
                <a:latin typeface="+mn-ea"/>
                <a:cs typeface="+mn-ea"/>
              </a:rPr>
              <a:t>附加功能</a:t>
            </a:r>
            <a:r>
              <a:rPr lang="en-US" altLang="zh-CN" sz="1400">
                <a:latin typeface="+mn-ea"/>
                <a:cs typeface="+mn-ea"/>
              </a:rPr>
              <a:t>—</a:t>
            </a:r>
            <a:r>
              <a:rPr lang="zh-CN" altLang="en-US" sz="1400">
                <a:latin typeface="+mn-ea"/>
                <a:cs typeface="+mn-ea"/>
              </a:rPr>
              <a:t>浮动基座参数计算，分别计算</a:t>
            </a:r>
            <a:r>
              <a:rPr lang="en-US" altLang="zh-CN" sz="1400">
                <a:latin typeface="+mn-ea"/>
                <a:cs typeface="+mn-ea"/>
              </a:rPr>
              <a:t>imu</a:t>
            </a:r>
            <a:r>
              <a:rPr lang="zh-CN" altLang="en-US" sz="1400">
                <a:latin typeface="+mn-ea"/>
                <a:cs typeface="+mn-ea"/>
              </a:rPr>
              <a:t>坐标系在左右臂基坐标系的表示。</a:t>
            </a:r>
            <a:endParaRPr lang="zh-CN" altLang="en-US" sz="1400">
              <a:latin typeface="+mn-ea"/>
              <a:cs typeface="+mn-ea"/>
            </a:endParaRPr>
          </a:p>
          <a:p>
            <a:pPr indent="0" fontAlgn="auto">
              <a:lnSpc>
                <a:spcPct val="150000"/>
              </a:lnSpc>
            </a:pPr>
            <a:r>
              <a:rPr lang="en-US" altLang="zh-CN" sz="1600" b="1">
                <a:latin typeface="+mn-ea"/>
                <a:cs typeface="+mn-ea"/>
              </a:rPr>
              <a:t>1. </a:t>
            </a:r>
            <a:r>
              <a:rPr lang="zh-CN" altLang="en-US" sz="1600" b="1">
                <a:latin typeface="+mn-ea"/>
                <a:cs typeface="+mn-ea"/>
              </a:rPr>
              <a:t>左臂</a:t>
            </a:r>
            <a:endParaRPr lang="zh-CN" altLang="en-US" sz="1600" b="1">
              <a:latin typeface="+mn-ea"/>
              <a:cs typeface="+mn-ea"/>
            </a:endParaRPr>
          </a:p>
          <a:p>
            <a:pPr indent="360045" fontAlgn="auto">
              <a:lnSpc>
                <a:spcPct val="150000"/>
              </a:lnSpc>
            </a:pPr>
            <a:r>
              <a:rPr lang="zh-CN" altLang="en-US" sz="1400">
                <a:latin typeface="+mn-ea"/>
                <a:cs typeface="+mn-ea"/>
              </a:rPr>
              <a:t>左臂基坐标的</a:t>
            </a:r>
            <a:r>
              <a:rPr lang="en-US" altLang="zh-CN" sz="1400">
                <a:latin typeface="+mn-ea"/>
                <a:cs typeface="+mn-ea"/>
              </a:rPr>
              <a:t>X</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-Z</a:t>
            </a:r>
            <a:r>
              <a:rPr lang="zh-CN" altLang="en-US" sz="1400">
                <a:latin typeface="+mn-ea"/>
                <a:cs typeface="+mn-ea"/>
              </a:rPr>
              <a:t>方向，</a:t>
            </a:r>
            <a:r>
              <a:rPr lang="en-US" altLang="zh-CN" sz="1400">
                <a:latin typeface="+mn-ea"/>
                <a:cs typeface="+mn-ea"/>
              </a:rPr>
              <a:t>Y</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-X</a:t>
            </a:r>
            <a:r>
              <a:rPr lang="zh-CN" altLang="en-US" sz="1400">
                <a:latin typeface="+mn-ea"/>
                <a:cs typeface="+mn-ea"/>
              </a:rPr>
              <a:t>方向。对应的</a:t>
            </a:r>
            <a:r>
              <a:rPr lang="en-US" altLang="zh-CN" sz="1400">
                <a:latin typeface="+mn-ea"/>
                <a:cs typeface="+mn-ea"/>
              </a:rPr>
              <a:t>ABC</a:t>
            </a:r>
            <a:r>
              <a:rPr lang="zh-CN" altLang="en-US" sz="1400">
                <a:latin typeface="+mn-ea"/>
                <a:cs typeface="+mn-ea"/>
              </a:rPr>
              <a:t>坐标转换关系为</a:t>
            </a:r>
            <a:r>
              <a:rPr lang="en-US" altLang="zh-CN" sz="1400">
                <a:latin typeface="+mn-ea"/>
                <a:cs typeface="+mn-ea"/>
              </a:rPr>
              <a:t>-90</a:t>
            </a:r>
            <a:r>
              <a:rPr lang="zh-CN" altLang="en-US" sz="1400">
                <a:latin typeface="+mn-ea"/>
                <a:cs typeface="+mn-ea"/>
              </a:rPr>
              <a:t>，</a:t>
            </a:r>
            <a:r>
              <a:rPr lang="en-US" altLang="zh-CN" sz="1400">
                <a:latin typeface="+mn-ea"/>
                <a:cs typeface="+mn-ea"/>
              </a:rPr>
              <a:t>90</a:t>
            </a:r>
            <a:r>
              <a:rPr lang="zh-CN" altLang="en-US" sz="1400">
                <a:latin typeface="+mn-ea"/>
                <a:cs typeface="+mn-ea"/>
              </a:rPr>
              <a:t>，</a:t>
            </a:r>
            <a:r>
              <a:rPr lang="en-US" altLang="zh-CN" sz="1400">
                <a:latin typeface="+mn-ea"/>
                <a:cs typeface="+mn-ea"/>
              </a:rPr>
              <a:t>0</a:t>
            </a:r>
            <a:r>
              <a:rPr lang="zh-CN" altLang="en-US" sz="1400">
                <a:latin typeface="+mn-ea"/>
                <a:cs typeface="+mn-ea"/>
              </a:rPr>
              <a:t>。填入到配置文件的如下位置，表示左臂与</a:t>
            </a:r>
            <a:r>
              <a:rPr lang="en-US" altLang="zh-CN" sz="1400">
                <a:latin typeface="+mn-ea"/>
                <a:cs typeface="+mn-ea"/>
              </a:rPr>
              <a:t>imu</a:t>
            </a:r>
            <a:r>
              <a:rPr lang="zh-CN" altLang="en-US" sz="1400">
                <a:latin typeface="+mn-ea"/>
                <a:cs typeface="+mn-ea"/>
              </a:rPr>
              <a:t>的相对位置关系。其中</a:t>
            </a:r>
            <a:r>
              <a:rPr lang="en-US" altLang="zh-CN" sz="1400">
                <a:latin typeface="+mn-ea"/>
                <a:cs typeface="+mn-ea"/>
              </a:rPr>
              <a:t>DynFloatTag</a:t>
            </a:r>
            <a:r>
              <a:rPr lang="zh-CN" altLang="en-US" sz="1400">
                <a:latin typeface="+mn-ea"/>
                <a:cs typeface="+mn-ea"/>
              </a:rPr>
              <a:t>为</a:t>
            </a:r>
            <a:r>
              <a:rPr lang="en-US" altLang="zh-CN" sz="1400">
                <a:latin typeface="+mn-ea"/>
                <a:cs typeface="+mn-ea"/>
              </a:rPr>
              <a:t>imu</a:t>
            </a:r>
            <a:r>
              <a:rPr lang="zh-CN" altLang="en-US" sz="1400">
                <a:latin typeface="+mn-ea"/>
                <a:cs typeface="+mn-ea"/>
              </a:rPr>
              <a:t>启用标志位，为</a:t>
            </a:r>
            <a:r>
              <a:rPr lang="en-US" altLang="zh-CN" sz="1400">
                <a:latin typeface="+mn-ea"/>
                <a:cs typeface="+mn-ea"/>
              </a:rPr>
              <a:t>1</a:t>
            </a:r>
            <a:r>
              <a:rPr lang="zh-CN" altLang="en-US" sz="1400">
                <a:latin typeface="+mn-ea"/>
                <a:cs typeface="+mn-ea"/>
              </a:rPr>
              <a:t>代表开启，</a:t>
            </a:r>
            <a:r>
              <a:rPr lang="en-US" altLang="zh-CN" sz="1400">
                <a:latin typeface="+mn-ea"/>
                <a:cs typeface="+mn-ea"/>
              </a:rPr>
              <a:t>0</a:t>
            </a:r>
            <a:r>
              <a:rPr lang="zh-CN" altLang="en-US" sz="1400">
                <a:latin typeface="+mn-ea"/>
                <a:cs typeface="+mn-ea"/>
              </a:rPr>
              <a:t>代表不开启。</a:t>
            </a:r>
            <a:endParaRPr lang="zh-CN" altLang="en-US" sz="1400">
              <a:latin typeface="+mn-ea"/>
              <a:cs typeface="+mn-ea"/>
            </a:endParaRPr>
          </a:p>
        </p:txBody>
      </p:sp>
      <p:pic>
        <p:nvPicPr>
          <p:cNvPr id="262138569" name="图片 7" descr="文本&#10;&#10;AI 生成的内容可能不正确。"/>
          <p:cNvPicPr>
            <a:picLocks noChangeAspect="1"/>
          </p:cNvPicPr>
          <p:nvPr/>
        </p:nvPicPr>
        <p:blipFill>
          <a:blip r:embed="rId1"/>
          <a:stretch>
            <a:fillRect/>
          </a:stretch>
        </p:blipFill>
        <p:spPr>
          <a:xfrm>
            <a:off x="7679690" y="2924810"/>
            <a:ext cx="2574925" cy="3304540"/>
          </a:xfrm>
          <a:prstGeom prst="rect">
            <a:avLst/>
          </a:prstGeom>
          <a:noFill/>
          <a:ln>
            <a:noFill/>
          </a:ln>
        </p:spPr>
      </p:pic>
      <p:pic>
        <p:nvPicPr>
          <p:cNvPr id="4" name="图片 3"/>
          <p:cNvPicPr>
            <a:picLocks noChangeAspect="1"/>
          </p:cNvPicPr>
          <p:nvPr/>
        </p:nvPicPr>
        <p:blipFill>
          <a:blip r:embed="rId2"/>
          <a:stretch>
            <a:fillRect/>
          </a:stretch>
        </p:blipFill>
        <p:spPr>
          <a:xfrm>
            <a:off x="1773555" y="2924810"/>
            <a:ext cx="5248910" cy="32931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551180" y="1052830"/>
            <a:ext cx="10630535" cy="1106805"/>
          </a:xfrm>
          <a:prstGeom prst="rect">
            <a:avLst/>
          </a:prstGeom>
          <a:noFill/>
        </p:spPr>
        <p:txBody>
          <a:bodyPr wrap="square" rtlCol="0">
            <a:spAutoFit/>
          </a:bodyPr>
          <a:p>
            <a:pPr indent="0" fontAlgn="auto">
              <a:lnSpc>
                <a:spcPct val="150000"/>
              </a:lnSpc>
            </a:pPr>
            <a:r>
              <a:rPr lang="en-US" altLang="zh-CN" sz="1600" b="1">
                <a:latin typeface="+mn-ea"/>
              </a:rPr>
              <a:t>2. </a:t>
            </a:r>
            <a:r>
              <a:rPr lang="zh-CN" altLang="en-US" sz="1600" b="1"/>
              <a:t>右臂</a:t>
            </a:r>
            <a:endParaRPr lang="zh-CN" altLang="en-US" sz="1600" b="1"/>
          </a:p>
          <a:p>
            <a:pPr indent="360045" fontAlgn="auto">
              <a:lnSpc>
                <a:spcPct val="150000"/>
              </a:lnSpc>
            </a:pPr>
            <a:r>
              <a:rPr lang="zh-CN" altLang="en-US" sz="1400">
                <a:latin typeface="+mn-ea"/>
                <a:cs typeface="+mn-ea"/>
              </a:rPr>
              <a:t>右臂基坐标的</a:t>
            </a:r>
            <a:r>
              <a:rPr lang="en-US" altLang="zh-CN" sz="1400">
                <a:latin typeface="+mn-ea"/>
                <a:cs typeface="+mn-ea"/>
              </a:rPr>
              <a:t>X</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-Z</a:t>
            </a:r>
            <a:r>
              <a:rPr lang="zh-CN" altLang="en-US" sz="1400">
                <a:latin typeface="+mn-ea"/>
                <a:cs typeface="+mn-ea"/>
              </a:rPr>
              <a:t>方向，</a:t>
            </a:r>
            <a:r>
              <a:rPr lang="en-US" altLang="zh-CN" sz="1400">
                <a:latin typeface="+mn-ea"/>
                <a:cs typeface="+mn-ea"/>
              </a:rPr>
              <a:t>Y</a:t>
            </a:r>
            <a:r>
              <a:rPr lang="zh-CN" altLang="en-US" sz="1400">
                <a:latin typeface="+mn-ea"/>
                <a:cs typeface="+mn-ea"/>
              </a:rPr>
              <a:t>方向为</a:t>
            </a:r>
            <a:r>
              <a:rPr lang="en-US" altLang="zh-CN" sz="1400">
                <a:latin typeface="+mn-ea"/>
                <a:cs typeface="+mn-ea"/>
              </a:rPr>
              <a:t>imu</a:t>
            </a:r>
            <a:r>
              <a:rPr lang="zh-CN" altLang="en-US" sz="1400">
                <a:latin typeface="+mn-ea"/>
                <a:cs typeface="+mn-ea"/>
              </a:rPr>
              <a:t>的</a:t>
            </a:r>
            <a:r>
              <a:rPr lang="en-US" altLang="zh-CN" sz="1400">
                <a:latin typeface="+mn-ea"/>
                <a:cs typeface="+mn-ea"/>
              </a:rPr>
              <a:t>X</a:t>
            </a:r>
            <a:r>
              <a:rPr lang="zh-CN" altLang="en-US" sz="1400">
                <a:latin typeface="+mn-ea"/>
                <a:cs typeface="+mn-ea"/>
              </a:rPr>
              <a:t>方向。对应的</a:t>
            </a:r>
            <a:r>
              <a:rPr lang="en-US" altLang="zh-CN" sz="1400">
                <a:latin typeface="+mn-ea"/>
                <a:cs typeface="+mn-ea"/>
              </a:rPr>
              <a:t>ABC</a:t>
            </a:r>
            <a:r>
              <a:rPr lang="zh-CN" altLang="en-US" sz="1400">
                <a:latin typeface="+mn-ea"/>
                <a:cs typeface="+mn-ea"/>
              </a:rPr>
              <a:t>坐标转换关系为</a:t>
            </a:r>
            <a:r>
              <a:rPr lang="en-US" altLang="zh-CN" sz="1400">
                <a:latin typeface="+mn-ea"/>
                <a:cs typeface="+mn-ea"/>
              </a:rPr>
              <a:t> 90</a:t>
            </a:r>
            <a:r>
              <a:rPr lang="zh-CN" altLang="en-US" sz="1400">
                <a:latin typeface="+mn-ea"/>
                <a:cs typeface="+mn-ea"/>
              </a:rPr>
              <a:t>，</a:t>
            </a:r>
            <a:r>
              <a:rPr lang="en-US" altLang="zh-CN" sz="1400">
                <a:latin typeface="+mn-ea"/>
                <a:cs typeface="+mn-ea"/>
              </a:rPr>
              <a:t>90</a:t>
            </a:r>
            <a:r>
              <a:rPr lang="zh-CN" altLang="en-US" sz="1400">
                <a:latin typeface="+mn-ea"/>
                <a:cs typeface="+mn-ea"/>
              </a:rPr>
              <a:t>，</a:t>
            </a:r>
            <a:r>
              <a:rPr lang="en-US" altLang="zh-CN" sz="1400">
                <a:latin typeface="+mn-ea"/>
                <a:cs typeface="+mn-ea"/>
              </a:rPr>
              <a:t>0</a:t>
            </a:r>
            <a:r>
              <a:rPr lang="zh-CN" altLang="en-US" sz="1400">
                <a:latin typeface="+mn-ea"/>
                <a:cs typeface="+mn-ea"/>
              </a:rPr>
              <a:t>。填入到配置文件的如下位置，表示左臂与</a:t>
            </a:r>
            <a:r>
              <a:rPr lang="en-US" altLang="zh-CN" sz="1400">
                <a:latin typeface="+mn-ea"/>
                <a:cs typeface="+mn-ea"/>
              </a:rPr>
              <a:t>imu</a:t>
            </a:r>
            <a:r>
              <a:rPr lang="zh-CN" altLang="en-US" sz="1400">
                <a:latin typeface="+mn-ea"/>
                <a:cs typeface="+mn-ea"/>
              </a:rPr>
              <a:t>的相对位置关系。其中</a:t>
            </a:r>
            <a:r>
              <a:rPr lang="en-US" altLang="zh-CN" sz="1400">
                <a:latin typeface="+mn-ea"/>
                <a:cs typeface="+mn-ea"/>
              </a:rPr>
              <a:t>DynFloatTag</a:t>
            </a:r>
            <a:r>
              <a:rPr lang="zh-CN" altLang="en-US" sz="1400">
                <a:latin typeface="+mn-ea"/>
                <a:cs typeface="+mn-ea"/>
              </a:rPr>
              <a:t>为</a:t>
            </a:r>
            <a:r>
              <a:rPr lang="en-US" altLang="zh-CN" sz="1400">
                <a:latin typeface="+mn-ea"/>
                <a:cs typeface="+mn-ea"/>
              </a:rPr>
              <a:t>imu</a:t>
            </a:r>
            <a:r>
              <a:rPr lang="zh-CN" altLang="en-US" sz="1400">
                <a:latin typeface="+mn-ea"/>
                <a:cs typeface="+mn-ea"/>
              </a:rPr>
              <a:t>启用标志位，为</a:t>
            </a:r>
            <a:r>
              <a:rPr lang="en-US" altLang="zh-CN" sz="1400">
                <a:latin typeface="+mn-ea"/>
                <a:cs typeface="+mn-ea"/>
              </a:rPr>
              <a:t>1</a:t>
            </a:r>
            <a:r>
              <a:rPr lang="zh-CN" altLang="en-US" sz="1400">
                <a:latin typeface="+mn-ea"/>
                <a:cs typeface="+mn-ea"/>
              </a:rPr>
              <a:t>代表开启，</a:t>
            </a:r>
            <a:r>
              <a:rPr lang="en-US" altLang="zh-CN" sz="1400">
                <a:latin typeface="+mn-ea"/>
                <a:cs typeface="+mn-ea"/>
              </a:rPr>
              <a:t>0</a:t>
            </a:r>
            <a:r>
              <a:rPr lang="zh-CN" altLang="en-US" sz="1400">
                <a:latin typeface="+mn-ea"/>
                <a:cs typeface="+mn-ea"/>
              </a:rPr>
              <a:t>代表不开启。</a:t>
            </a:r>
            <a:endParaRPr lang="zh-CN" altLang="en-US" sz="1400">
              <a:latin typeface="+mn-ea"/>
              <a:cs typeface="+mn-ea"/>
            </a:endParaRPr>
          </a:p>
        </p:txBody>
      </p:sp>
      <p:pic>
        <p:nvPicPr>
          <p:cNvPr id="1811995374" name="图片 9" descr="图片包含 文本&#10;&#10;AI 生成的内容可能不正确。"/>
          <p:cNvPicPr>
            <a:picLocks noChangeAspect="1"/>
          </p:cNvPicPr>
          <p:nvPr/>
        </p:nvPicPr>
        <p:blipFill>
          <a:blip r:embed="rId1"/>
          <a:stretch>
            <a:fillRect/>
          </a:stretch>
        </p:blipFill>
        <p:spPr>
          <a:xfrm>
            <a:off x="7463790" y="2564765"/>
            <a:ext cx="2554605" cy="3448685"/>
          </a:xfrm>
          <a:prstGeom prst="rect">
            <a:avLst/>
          </a:prstGeom>
          <a:noFill/>
          <a:ln>
            <a:noFill/>
          </a:ln>
        </p:spPr>
      </p:pic>
      <p:pic>
        <p:nvPicPr>
          <p:cNvPr id="4" name="图片 3"/>
          <p:cNvPicPr>
            <a:picLocks noChangeAspect="1"/>
          </p:cNvPicPr>
          <p:nvPr/>
        </p:nvPicPr>
        <p:blipFill>
          <a:blip r:embed="rId2"/>
          <a:stretch>
            <a:fillRect/>
          </a:stretch>
        </p:blipFill>
        <p:spPr>
          <a:xfrm>
            <a:off x="1887855" y="2496185"/>
            <a:ext cx="4810125" cy="35540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sym typeface="+mn-ea"/>
              </a:rPr>
              <a:t>4-7 </a:t>
            </a:r>
            <a:r>
              <a:rPr lang="zh-CN" altLang="en-US" sz="2400" dirty="0">
                <a:latin typeface="+mn-ea"/>
                <a:ea typeface="+mn-ea"/>
                <a:sym typeface="+mn-ea"/>
              </a:rPr>
              <a:t>浮动基座参数设置</a:t>
            </a:r>
            <a:endParaRPr lang="zh-CN" altLang="en-US" sz="2400" dirty="0">
              <a:latin typeface="+mn-ea"/>
              <a:ea typeface="+mn-ea"/>
            </a:endParaRPr>
          </a:p>
        </p:txBody>
      </p:sp>
      <p:sp>
        <p:nvSpPr>
          <p:cNvPr id="3" name="文本框 2"/>
          <p:cNvSpPr txBox="1"/>
          <p:nvPr/>
        </p:nvSpPr>
        <p:spPr>
          <a:xfrm>
            <a:off x="465455" y="980440"/>
            <a:ext cx="10989310" cy="1533525"/>
          </a:xfrm>
          <a:prstGeom prst="rect">
            <a:avLst/>
          </a:prstGeom>
          <a:noFill/>
        </p:spPr>
        <p:txBody>
          <a:bodyPr wrap="square" rtlCol="0">
            <a:noAutofit/>
          </a:bodyPr>
          <a:p>
            <a:pPr indent="0" fontAlgn="auto">
              <a:lnSpc>
                <a:spcPct val="150000"/>
              </a:lnSpc>
            </a:pPr>
            <a:r>
              <a:rPr lang="en-US" altLang="zh-CN" sz="1600" b="1">
                <a:latin typeface="+mn-ea"/>
              </a:rPr>
              <a:t>4.7.2</a:t>
            </a:r>
            <a:r>
              <a:rPr lang="en-US" altLang="zh-CN" sz="1600" b="1"/>
              <a:t> </a:t>
            </a:r>
            <a:r>
              <a:rPr lang="zh-CN" altLang="en-US" sz="1600" b="1"/>
              <a:t>安装和对应的配置方法</a:t>
            </a:r>
            <a:endParaRPr lang="zh-CN" altLang="en-US" sz="1600" b="1"/>
          </a:p>
          <a:p>
            <a:pPr indent="360045" fontAlgn="auto">
              <a:lnSpc>
                <a:spcPct val="150000"/>
              </a:lnSpc>
            </a:pPr>
            <a:r>
              <a:rPr lang="zh-CN" altLang="en-US" sz="1400" b="1"/>
              <a:t>安装</a:t>
            </a:r>
            <a:r>
              <a:rPr lang="zh-CN" altLang="en-US" sz="1400" b="1">
                <a:latin typeface="+mn-ea"/>
                <a:cs typeface="+mn-ea"/>
              </a:rPr>
              <a:t>：</a:t>
            </a:r>
            <a:r>
              <a:rPr lang="zh-CN" altLang="en-US" sz="1400">
                <a:latin typeface="+mn-ea"/>
                <a:cs typeface="+mn-ea"/>
              </a:rPr>
              <a:t>以之前的默认安装为案例，安装的</a:t>
            </a:r>
            <a:r>
              <a:rPr lang="en-US" altLang="zh-CN" sz="1400">
                <a:latin typeface="+mn-ea"/>
                <a:cs typeface="+mn-ea"/>
              </a:rPr>
              <a:t>imu</a:t>
            </a:r>
            <a:r>
              <a:rPr lang="zh-CN" altLang="en-US" sz="1400">
                <a:latin typeface="+mn-ea"/>
                <a:cs typeface="+mn-ea"/>
              </a:rPr>
              <a:t>坐标轴与机器人左右臂的基坐标轴必须保持两两平行的关系，同时需要遵循尽可能离机器人左右臂基座近的原则。</a:t>
            </a:r>
            <a:endParaRPr lang="en-US" altLang="zh-CN" sz="1400">
              <a:latin typeface="+mn-ea"/>
              <a:cs typeface="+mn-ea"/>
            </a:endParaRPr>
          </a:p>
          <a:p>
            <a:pPr indent="360045" fontAlgn="auto">
              <a:lnSpc>
                <a:spcPct val="150000"/>
              </a:lnSpc>
            </a:pPr>
            <a:r>
              <a:rPr lang="zh-CN" altLang="en-US" sz="1400" b="1">
                <a:latin typeface="+mn-ea"/>
                <a:cs typeface="+mn-ea"/>
              </a:rPr>
              <a:t>判断</a:t>
            </a:r>
            <a:r>
              <a:rPr lang="en-US" altLang="zh-CN" sz="1400" b="1">
                <a:latin typeface="+mn-ea"/>
                <a:cs typeface="+mn-ea"/>
              </a:rPr>
              <a:t>IMU</a:t>
            </a:r>
            <a:r>
              <a:rPr lang="zh-CN" altLang="en-US" sz="1400" b="1">
                <a:latin typeface="+mn-ea"/>
                <a:cs typeface="+mn-ea"/>
              </a:rPr>
              <a:t>坐标轴方向：</a:t>
            </a:r>
            <a:r>
              <a:rPr lang="zh-CN" altLang="en-US" sz="1400">
                <a:latin typeface="+mn-ea"/>
                <a:cs typeface="+mn-ea"/>
              </a:rPr>
              <a:t>如下图，是</a:t>
            </a:r>
            <a:r>
              <a:rPr lang="en-US" altLang="zh-CN" sz="1400">
                <a:latin typeface="+mn-ea"/>
                <a:cs typeface="+mn-ea"/>
              </a:rPr>
              <a:t>imu</a:t>
            </a:r>
            <a:r>
              <a:rPr lang="zh-CN" altLang="en-US" sz="1400">
                <a:latin typeface="+mn-ea"/>
                <a:cs typeface="+mn-ea"/>
              </a:rPr>
              <a:t>坐标系的</a:t>
            </a:r>
            <a:r>
              <a:rPr lang="en-US" altLang="zh-CN" sz="1400">
                <a:latin typeface="+mn-ea"/>
                <a:cs typeface="+mn-ea"/>
              </a:rPr>
              <a:t>X</a:t>
            </a:r>
            <a:r>
              <a:rPr lang="zh-CN" altLang="en-US" sz="1400">
                <a:latin typeface="+mn-ea"/>
                <a:cs typeface="+mn-ea"/>
              </a:rPr>
              <a:t>，</a:t>
            </a:r>
            <a:r>
              <a:rPr lang="en-US" altLang="zh-CN" sz="1400">
                <a:latin typeface="+mn-ea"/>
                <a:cs typeface="+mn-ea"/>
              </a:rPr>
              <a:t>Y</a:t>
            </a:r>
            <a:r>
              <a:rPr lang="zh-CN" altLang="en-US" sz="1400">
                <a:latin typeface="+mn-ea"/>
                <a:cs typeface="+mn-ea"/>
              </a:rPr>
              <a:t>方向，该类型的</a:t>
            </a:r>
            <a:r>
              <a:rPr lang="en-US" altLang="zh-CN" sz="1400">
                <a:latin typeface="+mn-ea"/>
                <a:cs typeface="+mn-ea"/>
              </a:rPr>
              <a:t>imu</a:t>
            </a:r>
            <a:r>
              <a:rPr lang="zh-CN" altLang="en-US" sz="1400">
                <a:latin typeface="+mn-ea"/>
                <a:cs typeface="+mn-ea"/>
              </a:rPr>
              <a:t>其坐标系固定如图所示，后续使用中无需测量。</a:t>
            </a:r>
            <a:endParaRPr lang="zh-CN" altLang="en-US" sz="1400">
              <a:latin typeface="+mn-ea"/>
              <a:cs typeface="+mn-ea"/>
            </a:endParaRPr>
          </a:p>
        </p:txBody>
      </p:sp>
      <p:pic>
        <p:nvPicPr>
          <p:cNvPr id="2012669901" name="图片 18" descr="图片包含 游戏机, 电路&#10;&#10;AI 生成的内容可能不正确。"/>
          <p:cNvPicPr>
            <a:picLocks noChangeAspect="1"/>
          </p:cNvPicPr>
          <p:nvPr/>
        </p:nvPicPr>
        <p:blipFill>
          <a:blip r:embed="rId1"/>
          <a:stretch>
            <a:fillRect/>
          </a:stretch>
        </p:blipFill>
        <p:spPr>
          <a:xfrm>
            <a:off x="4223385" y="2997200"/>
            <a:ext cx="3460750" cy="27806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3"/>
          <p:cNvSpPr/>
          <p:nvPr/>
        </p:nvSpPr>
        <p:spPr>
          <a:xfrm>
            <a:off x="9408160" y="4004945"/>
            <a:ext cx="485775" cy="485775"/>
          </a:xfrm>
          <a:prstGeom prst="chevron">
            <a:avLst/>
          </a:prstGeom>
          <a:solidFill>
            <a:srgbClr val="0056B9"/>
          </a:solid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燕尾形 5"/>
          <p:cNvSpPr/>
          <p:nvPr/>
        </p:nvSpPr>
        <p:spPr>
          <a:xfrm>
            <a:off x="9768205" y="4004945"/>
            <a:ext cx="485775" cy="485775"/>
          </a:xfrm>
          <a:prstGeom prst="chevron">
            <a:avLst/>
          </a:prstGeom>
          <a:solidFill>
            <a:srgbClr val="0056B9"/>
          </a:solid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燕尾形 6"/>
          <p:cNvSpPr/>
          <p:nvPr/>
        </p:nvSpPr>
        <p:spPr>
          <a:xfrm>
            <a:off x="10128250" y="4004945"/>
            <a:ext cx="485775" cy="485775"/>
          </a:xfrm>
          <a:prstGeom prst="chevron">
            <a:avLst/>
          </a:prstGeom>
          <a:solidFill>
            <a:srgbClr val="0056B9"/>
          </a:solidFill>
          <a:ln w="19050">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10687685" y="3860800"/>
            <a:ext cx="1251585" cy="717550"/>
          </a:xfrm>
          <a:prstGeom prst="rect">
            <a:avLst/>
          </a:prstGeom>
          <a:noFill/>
          <a:ln>
            <a:solidFill>
              <a:schemeClr val="bg1"/>
            </a:solidFill>
          </a:ln>
          <a:effectLst>
            <a:reflection blurRad="6350" stA="50000" endA="300" endPos="55000" dir="5400000" sy="-100000" algn="bl" rotWithShape="0"/>
          </a:effectLst>
        </p:spPr>
        <p:txBody>
          <a:bodyPr wrap="square" rtlCol="0">
            <a:noAutofit/>
          </a:bodyPr>
          <a:p>
            <a:r>
              <a:rPr lang="en-US" altLang="zh-CN">
                <a:solidFill>
                  <a:schemeClr val="bg1"/>
                </a:solidFill>
                <a:hlinkClick r:id="rId1"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Go to the hom</a:t>
            </a:r>
            <a:r>
              <a:rPr lang="en-US" altLang="zh-CN">
                <a:solidFill>
                  <a:schemeClr val="bg1"/>
                </a:solidFill>
                <a:hlinkClick r:id="rId1"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e</a:t>
            </a:r>
            <a:r>
              <a:rPr lang="en-US" altLang="zh-CN">
                <a:solidFill>
                  <a:schemeClr val="bg1"/>
                </a:solidFill>
                <a:hlinkClick r:id="rId1"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rPr>
              <a:t> page</a:t>
            </a:r>
            <a:endParaRPr lang="en-US" altLang="zh-CN">
              <a:solidFill>
                <a:schemeClr val="bg1"/>
              </a:solidFill>
              <a:hlinkClick r:id="rId1" action="ppaction://hlinksldjump">
                <a:extLst>
                  <a:ext uri="{DAF060AB-1E55-43B9-8AAB-6FB025537F2F}">
                    <wpsdc:hlinkClr xmlns:wpsdc="http://www.wps.cn/officeDocument/2017/drawingmlCustomData" val="FFFFFF"/>
                    <wpsdc:folHlinkClr xmlns:wpsdc="http://www.wps.cn/officeDocument/2017/drawingmlCustomData" val="FFFFFF"/>
                    <wpsdc:hlinkUnderline xmlns:wpsdc="http://www.wps.cn/officeDocument/2017/drawingmlCustomData" val="0"/>
                  </a:ext>
                </a:extLst>
              </a:hlinkCli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1-2</a:t>
            </a:r>
            <a:r>
              <a:rPr lang="zh-CN" altLang="en-US" sz="2400" dirty="0">
                <a:latin typeface="+mn-ea"/>
                <a:ea typeface="+mn-ea"/>
              </a:rPr>
              <a:t> </a:t>
            </a:r>
            <a:r>
              <a:rPr lang="zh-CN" altLang="en-US" sz="2400" dirty="0">
                <a:latin typeface="+mn-ea"/>
                <a:ea typeface="+mn-ea"/>
              </a:rPr>
              <a:t>急停</a:t>
            </a:r>
            <a:endParaRPr lang="zh-CN" altLang="en-US" sz="2400" dirty="0">
              <a:latin typeface="+mn-ea"/>
              <a:ea typeface="+mn-ea"/>
            </a:endParaRPr>
          </a:p>
        </p:txBody>
      </p:sp>
      <p:sp>
        <p:nvSpPr>
          <p:cNvPr id="7" name="文本框 6"/>
          <p:cNvSpPr txBox="1"/>
          <p:nvPr/>
        </p:nvSpPr>
        <p:spPr>
          <a:xfrm>
            <a:off x="695325" y="1196975"/>
            <a:ext cx="10523220" cy="860425"/>
          </a:xfrm>
          <a:prstGeom prst="rect">
            <a:avLst/>
          </a:prstGeom>
          <a:noFill/>
        </p:spPr>
        <p:txBody>
          <a:bodyPr wrap="square" rtlCol="0">
            <a:noAutofit/>
          </a:bodyPr>
          <a:lstStyle/>
          <a:p>
            <a:pPr indent="0" algn="l" fontAlgn="auto">
              <a:lnSpc>
                <a:spcPct val="150000"/>
              </a:lnSpc>
            </a:pPr>
            <a:r>
              <a:rPr lang="zh-CN" altLang="en-US" sz="1600" b="1" dirty="0"/>
              <a:t>急停：</a:t>
            </a:r>
            <a:r>
              <a:rPr lang="zh-CN" altLang="en-US" sz="1400" dirty="0"/>
              <a:t>按界面急停按钮，手臂自动下使能；点击复位，退出急停并清除上方</a:t>
            </a:r>
            <a:r>
              <a:rPr lang="en-US" altLang="zh-CN" sz="1400" dirty="0"/>
              <a:t>“</a:t>
            </a:r>
            <a:r>
              <a:rPr lang="zh-CN" altLang="en-US" sz="1400" dirty="0">
                <a:solidFill>
                  <a:srgbClr val="FF0000"/>
                </a:solidFill>
              </a:rPr>
              <a:t>紧急停止已触发！</a:t>
            </a:r>
            <a:r>
              <a:rPr lang="en-US" altLang="zh-CN" sz="1400" dirty="0"/>
              <a:t>” </a:t>
            </a:r>
            <a:r>
              <a:rPr lang="zh-CN" altLang="en-US" sz="1400" dirty="0"/>
              <a:t>标识；</a:t>
            </a:r>
            <a:r>
              <a:rPr lang="zh-CN" altLang="en-US" sz="1400" dirty="0">
                <a:sym typeface="+mn-ea"/>
              </a:rPr>
              <a:t>注意</a:t>
            </a:r>
            <a:r>
              <a:rPr lang="zh-CN" altLang="en-US" sz="1400" dirty="0">
                <a:solidFill>
                  <a:srgbClr val="FF0000"/>
                </a:solidFill>
                <a:sym typeface="+mn-ea"/>
              </a:rPr>
              <a:t>在所有涉及机器人的运行之前</a:t>
            </a:r>
            <a:r>
              <a:rPr lang="zh-CN" altLang="en-US" sz="1400" dirty="0">
                <a:sym typeface="+mn-ea"/>
              </a:rPr>
              <a:t>，注意鼠标悬停在</a:t>
            </a:r>
            <a:r>
              <a:rPr lang="zh-CN" altLang="en-US" sz="1400" dirty="0">
                <a:solidFill>
                  <a:srgbClr val="FF0000"/>
                </a:solidFill>
                <a:sym typeface="+mn-ea"/>
              </a:rPr>
              <a:t>急停</a:t>
            </a:r>
            <a:r>
              <a:rPr lang="zh-CN" altLang="en-US" sz="1400" dirty="0">
                <a:sym typeface="+mn-ea"/>
              </a:rPr>
              <a:t>位置。</a:t>
            </a:r>
            <a:endParaRPr lang="zh-CN" altLang="en-US" sz="1400" dirty="0"/>
          </a:p>
          <a:p>
            <a:pPr indent="0" algn="l" fontAlgn="auto">
              <a:lnSpc>
                <a:spcPct val="150000"/>
              </a:lnSpc>
            </a:pPr>
            <a:endParaRPr lang="zh-CN" altLang="en-US" sz="1400" dirty="0"/>
          </a:p>
          <a:p>
            <a:pPr indent="0" algn="l" fontAlgn="auto">
              <a:lnSpc>
                <a:spcPct val="150000"/>
              </a:lnSpc>
            </a:pPr>
            <a:endParaRPr lang="zh-CN" altLang="en-US" sz="1400" dirty="0"/>
          </a:p>
        </p:txBody>
      </p:sp>
      <p:sp>
        <p:nvSpPr>
          <p:cNvPr id="5" name="文本框 4"/>
          <p:cNvSpPr txBox="1"/>
          <p:nvPr/>
        </p:nvSpPr>
        <p:spPr>
          <a:xfrm>
            <a:off x="791845" y="2726690"/>
            <a:ext cx="4064000"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a:stretch>
            <a:fillRect/>
          </a:stretch>
        </p:blipFill>
        <p:spPr>
          <a:xfrm>
            <a:off x="6471285" y="2427605"/>
            <a:ext cx="5113020" cy="3434080"/>
          </a:xfrm>
          <a:prstGeom prst="rect">
            <a:avLst/>
          </a:prstGeom>
        </p:spPr>
      </p:pic>
      <p:pic>
        <p:nvPicPr>
          <p:cNvPr id="4" name="图片 3"/>
          <p:cNvPicPr>
            <a:picLocks noChangeAspect="1"/>
          </p:cNvPicPr>
          <p:nvPr/>
        </p:nvPicPr>
        <p:blipFill>
          <a:blip r:embed="rId2"/>
          <a:stretch>
            <a:fillRect/>
          </a:stretch>
        </p:blipFill>
        <p:spPr>
          <a:xfrm>
            <a:off x="839470" y="2427605"/>
            <a:ext cx="4941570" cy="34594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1-3 </a:t>
            </a:r>
            <a:r>
              <a:rPr lang="zh-CN" altLang="en-US" sz="2400" dirty="0" err="1"/>
              <a:t>连接机器人</a:t>
            </a:r>
            <a:endParaRPr lang="zh-CN" altLang="en-US" sz="2400" dirty="0" err="1">
              <a:latin typeface="+mn-ea"/>
              <a:ea typeface="+mn-ea"/>
            </a:endParaRPr>
          </a:p>
        </p:txBody>
      </p:sp>
      <p:sp>
        <p:nvSpPr>
          <p:cNvPr id="7" name="文本框 6"/>
          <p:cNvSpPr txBox="1"/>
          <p:nvPr/>
        </p:nvSpPr>
        <p:spPr>
          <a:xfrm>
            <a:off x="680720" y="6093460"/>
            <a:ext cx="10996295" cy="306705"/>
          </a:xfrm>
          <a:prstGeom prst="rect">
            <a:avLst/>
          </a:prstGeom>
          <a:noFill/>
        </p:spPr>
        <p:txBody>
          <a:bodyPr wrap="square" rtlCol="0">
            <a:spAutoFit/>
          </a:bodyPr>
          <a:lstStyle/>
          <a:p>
            <a:pPr algn="l"/>
            <a:r>
              <a:rPr lang="zh-CN" altLang="en-US" sz="1400" b="1" dirty="0"/>
              <a:t>说明：</a:t>
            </a:r>
            <a:r>
              <a:rPr lang="zh-CN" altLang="en-US" sz="1400" dirty="0"/>
              <a:t>连接控制器的通讯模式为</a:t>
            </a:r>
            <a:r>
              <a:rPr lang="en-US" altLang="zh-CN" sz="1400" dirty="0"/>
              <a:t>UDP</a:t>
            </a:r>
            <a:r>
              <a:rPr lang="zh-CN" altLang="en-US" sz="1400" dirty="0"/>
              <a:t>，因此不会直接返回连接成功标志；正常连接成功后，</a:t>
            </a:r>
            <a:r>
              <a:rPr lang="zh-CN" altLang="en-US" sz="1400" dirty="0"/>
              <a:t>实时数据的值会改变！</a:t>
            </a:r>
            <a:endParaRPr lang="zh-CN" altLang="en-US" sz="1400" dirty="0"/>
          </a:p>
        </p:txBody>
      </p:sp>
      <p:sp>
        <p:nvSpPr>
          <p:cNvPr id="4" name="文本框 3"/>
          <p:cNvSpPr txBox="1"/>
          <p:nvPr/>
        </p:nvSpPr>
        <p:spPr>
          <a:xfrm>
            <a:off x="695325" y="1196975"/>
            <a:ext cx="10902315" cy="384810"/>
          </a:xfrm>
          <a:prstGeom prst="rect">
            <a:avLst/>
          </a:prstGeom>
          <a:noFill/>
        </p:spPr>
        <p:txBody>
          <a:bodyPr wrap="square" rtlCol="0">
            <a:noAutofit/>
          </a:bodyPr>
          <a:p>
            <a:r>
              <a:rPr lang="zh-CN" altLang="en-US" sz="1600" b="1"/>
              <a:t>操作步骤：</a:t>
            </a:r>
            <a:r>
              <a:rPr lang="zh-CN" altLang="en-US" sz="1400"/>
              <a:t>输入</a:t>
            </a:r>
            <a:r>
              <a:rPr lang="en-US" altLang="zh-CN" sz="1600">
                <a:latin typeface="+mn-ea"/>
                <a:cs typeface="+mn-ea"/>
              </a:rPr>
              <a:t>IP</a:t>
            </a:r>
            <a:r>
              <a:rPr lang="zh-CN" altLang="en-US" sz="1600">
                <a:latin typeface="+mn-ea"/>
                <a:cs typeface="+mn-ea"/>
              </a:rPr>
              <a:t>地址（</a:t>
            </a:r>
            <a:r>
              <a:rPr lang="en-US" altLang="zh-CN" sz="1600">
                <a:latin typeface="+mn-ea"/>
                <a:cs typeface="+mn-ea"/>
              </a:rPr>
              <a:t>192.168.1.190</a:t>
            </a:r>
            <a:r>
              <a:rPr lang="zh-CN" altLang="en-US" sz="1600">
                <a:latin typeface="+mn-ea"/>
                <a:cs typeface="+mn-ea"/>
              </a:rPr>
              <a:t>）</a:t>
            </a:r>
            <a:r>
              <a:rPr lang="zh-CN" altLang="en-US" sz="1600"/>
              <a:t>，点击连接机器人，若界面</a:t>
            </a:r>
            <a:r>
              <a:rPr lang="zh-CN" altLang="en-US" sz="1600"/>
              <a:t>机械臂实时数据数据改变即连接成功。</a:t>
            </a:r>
            <a:endParaRPr lang="zh-CN" altLang="en-US" sz="1600"/>
          </a:p>
        </p:txBody>
      </p:sp>
      <p:pic>
        <p:nvPicPr>
          <p:cNvPr id="3" name="图片 2"/>
          <p:cNvPicPr>
            <a:picLocks noChangeAspect="1"/>
          </p:cNvPicPr>
          <p:nvPr/>
        </p:nvPicPr>
        <p:blipFill>
          <a:blip r:embed="rId1"/>
          <a:stretch>
            <a:fillRect/>
          </a:stretch>
        </p:blipFill>
        <p:spPr>
          <a:xfrm>
            <a:off x="2952750" y="1917065"/>
            <a:ext cx="6286500" cy="33794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1-4</a:t>
            </a:r>
            <a:r>
              <a:rPr lang="zh-CN" altLang="en-US" sz="2400" dirty="0">
                <a:latin typeface="+mn-ea"/>
                <a:ea typeface="+mn-ea"/>
              </a:rPr>
              <a:t> </a:t>
            </a:r>
            <a:r>
              <a:rPr lang="en-US" altLang="zh-CN" sz="2400" dirty="0">
                <a:latin typeface="+mn-ea"/>
                <a:ea typeface="+mn-ea"/>
              </a:rPr>
              <a:t> </a:t>
            </a:r>
            <a:r>
              <a:rPr lang="zh-CN" altLang="en-US" sz="2400" dirty="0">
                <a:latin typeface="+mn-ea"/>
                <a:ea typeface="+mn-ea"/>
              </a:rPr>
              <a:t>切换查看</a:t>
            </a:r>
            <a:endParaRPr lang="zh-CN" altLang="en-US" sz="2400" dirty="0">
              <a:latin typeface="+mn-ea"/>
              <a:ea typeface="+mn-ea"/>
            </a:endParaRPr>
          </a:p>
        </p:txBody>
      </p:sp>
      <p:sp>
        <p:nvSpPr>
          <p:cNvPr id="7" name="文本框 6"/>
          <p:cNvSpPr txBox="1"/>
          <p:nvPr/>
        </p:nvSpPr>
        <p:spPr>
          <a:xfrm>
            <a:off x="551815" y="1052830"/>
            <a:ext cx="10850245" cy="3370580"/>
          </a:xfrm>
          <a:prstGeom prst="rect">
            <a:avLst/>
          </a:prstGeom>
          <a:noFill/>
        </p:spPr>
        <p:txBody>
          <a:bodyPr wrap="square" rtlCol="0">
            <a:noAutofit/>
          </a:bodyPr>
          <a:lstStyle/>
          <a:p>
            <a:pPr indent="0" algn="l" fontAlgn="auto">
              <a:lnSpc>
                <a:spcPct val="150000"/>
              </a:lnSpc>
            </a:pPr>
            <a:r>
              <a:rPr lang="zh-CN" altLang="en-US" sz="1600" dirty="0"/>
              <a:t>机器人双臂都处于下使能</a:t>
            </a:r>
            <a:r>
              <a:rPr lang="zh-CN" altLang="en-US" sz="1600" b="1" dirty="0"/>
              <a:t>静止状态</a:t>
            </a:r>
            <a:r>
              <a:rPr lang="zh-CN" altLang="en-US" sz="1600" dirty="0"/>
              <a:t>时，</a:t>
            </a:r>
            <a:r>
              <a:rPr lang="zh-CN" altLang="en-US" sz="1600" dirty="0"/>
              <a:t>显示为：</a:t>
            </a:r>
            <a:endParaRPr lang="zh-CN" altLang="en-US" sz="1600" dirty="0"/>
          </a:p>
          <a:p>
            <a:pPr indent="360045" algn="l" fontAlgn="auto">
              <a:lnSpc>
                <a:spcPct val="150000"/>
              </a:lnSpc>
            </a:pPr>
            <a:r>
              <a:rPr lang="zh-CN" altLang="en-US" sz="1400" dirty="0">
                <a:latin typeface="+mn-ea"/>
                <a:cs typeface="+mn-ea"/>
              </a:rPr>
              <a:t>状态</a:t>
            </a:r>
            <a:r>
              <a:rPr lang="en-US" altLang="zh-CN" sz="1400" dirty="0">
                <a:latin typeface="+mn-ea"/>
                <a:cs typeface="+mn-ea"/>
              </a:rPr>
              <a:t>0 </a:t>
            </a:r>
            <a:r>
              <a:rPr lang="zh-CN" altLang="en-US" sz="1400" dirty="0">
                <a:latin typeface="+mn-ea"/>
                <a:cs typeface="+mn-ea"/>
              </a:rPr>
              <a:t>；拖动按钮：</a:t>
            </a:r>
            <a:r>
              <a:rPr lang="en-US" altLang="zh-CN" sz="1400" dirty="0">
                <a:latin typeface="+mn-ea"/>
                <a:cs typeface="+mn-ea"/>
              </a:rPr>
              <a:t>0</a:t>
            </a:r>
            <a:r>
              <a:rPr lang="zh-CN" altLang="en-US" sz="1400" dirty="0">
                <a:latin typeface="+mn-ea"/>
                <a:cs typeface="+mn-ea"/>
              </a:rPr>
              <a:t>（未按住按钮拖动状态）；低速标志：</a:t>
            </a:r>
            <a:r>
              <a:rPr lang="en-US" altLang="zh-CN" sz="1400" dirty="0">
                <a:latin typeface="+mn-ea"/>
                <a:cs typeface="+mn-ea"/>
              </a:rPr>
              <a:t>1</a:t>
            </a:r>
            <a:r>
              <a:rPr lang="zh-CN" altLang="en-US" sz="1400" dirty="0">
                <a:latin typeface="+mn-ea"/>
                <a:cs typeface="+mn-ea"/>
              </a:rPr>
              <a:t>（</a:t>
            </a:r>
            <a:r>
              <a:rPr lang="en-US" altLang="zh-CN" sz="1400" dirty="0">
                <a:latin typeface="+mn-ea"/>
                <a:cs typeface="+mn-ea"/>
              </a:rPr>
              <a:t>1</a:t>
            </a:r>
            <a:r>
              <a:rPr lang="zh-CN" altLang="en-US" sz="1400" dirty="0">
                <a:latin typeface="+mn-ea"/>
                <a:cs typeface="+mn-ea"/>
              </a:rPr>
              <a:t>为静止，</a:t>
            </a:r>
            <a:r>
              <a:rPr lang="en-US" altLang="zh-CN" sz="1400" dirty="0">
                <a:latin typeface="+mn-ea"/>
                <a:cs typeface="+mn-ea"/>
              </a:rPr>
              <a:t>0</a:t>
            </a:r>
            <a:r>
              <a:rPr lang="zh-CN" altLang="en-US" sz="1400" dirty="0">
                <a:latin typeface="+mn-ea"/>
                <a:cs typeface="+mn-ea"/>
              </a:rPr>
              <a:t>为运动中）；臂错误码：</a:t>
            </a:r>
            <a:r>
              <a:rPr lang="en-US" altLang="zh-CN" sz="1400" dirty="0">
                <a:latin typeface="+mn-ea"/>
                <a:cs typeface="+mn-ea"/>
              </a:rPr>
              <a:t>0</a:t>
            </a:r>
            <a:r>
              <a:rPr lang="zh-CN" altLang="en-US" sz="1400" dirty="0">
                <a:latin typeface="+mn-ea"/>
                <a:cs typeface="+mn-ea"/>
              </a:rPr>
              <a:t>；</a:t>
            </a:r>
            <a:r>
              <a:rPr lang="en-US" altLang="zh-CN" sz="1400" dirty="0">
                <a:latin typeface="+mn-ea"/>
                <a:cs typeface="+mn-ea"/>
              </a:rPr>
              <a:t>J1-J7</a:t>
            </a:r>
            <a:r>
              <a:rPr lang="zh-CN" altLang="en-US" sz="1400" dirty="0">
                <a:latin typeface="+mn-ea"/>
                <a:cs typeface="+mn-ea"/>
              </a:rPr>
              <a:t>：各个关节的数值（此时为各个关节角度，点击软件顶上</a:t>
            </a:r>
            <a:r>
              <a:rPr lang="en-US" altLang="zh-CN" sz="1400" dirty="0">
                <a:latin typeface="+mn-ea"/>
                <a:cs typeface="+mn-ea"/>
              </a:rPr>
              <a:t> “</a:t>
            </a:r>
            <a:r>
              <a:rPr lang="zh-CN" altLang="en-US" sz="1400" dirty="0">
                <a:latin typeface="+mn-ea"/>
                <a:cs typeface="+mn-ea"/>
              </a:rPr>
              <a:t>位置数据</a:t>
            </a:r>
            <a:r>
              <a:rPr lang="en-US" altLang="zh-CN" sz="1400" dirty="0">
                <a:latin typeface="+mn-ea"/>
                <a:cs typeface="+mn-ea"/>
              </a:rPr>
              <a:t>” </a:t>
            </a:r>
            <a:r>
              <a:rPr lang="zh-CN" altLang="en-US" sz="1400" dirty="0">
                <a:latin typeface="+mn-ea"/>
                <a:cs typeface="+mn-ea"/>
              </a:rPr>
              <a:t>按钮切换查看不同的数据信息，目前可以查看</a:t>
            </a:r>
            <a:r>
              <a:rPr lang="en-US" altLang="zh-CN" sz="1400" dirty="0">
                <a:latin typeface="+mn-ea"/>
                <a:cs typeface="+mn-ea"/>
              </a:rPr>
              <a:t>"</a:t>
            </a:r>
            <a:r>
              <a:rPr lang="zh-CN" altLang="en-US" sz="1400" dirty="0">
                <a:latin typeface="+mn-ea"/>
                <a:cs typeface="+mn-ea"/>
              </a:rPr>
              <a:t>位置数据</a:t>
            </a:r>
            <a:r>
              <a:rPr lang="en-US" altLang="zh-CN" sz="1400" dirty="0">
                <a:latin typeface="+mn-ea"/>
                <a:cs typeface="+mn-ea"/>
              </a:rPr>
              <a:t>", "</a:t>
            </a:r>
            <a:r>
              <a:rPr lang="zh-CN" altLang="en-US" sz="1400" dirty="0">
                <a:latin typeface="+mn-ea"/>
                <a:cs typeface="+mn-ea"/>
              </a:rPr>
              <a:t>速度数据</a:t>
            </a:r>
            <a:r>
              <a:rPr lang="en-US" altLang="zh-CN" sz="1400" dirty="0">
                <a:latin typeface="+mn-ea"/>
                <a:cs typeface="+mn-ea"/>
              </a:rPr>
              <a:t>", "</a:t>
            </a:r>
            <a:r>
              <a:rPr lang="zh-CN" altLang="en-US" sz="1400" dirty="0">
                <a:latin typeface="+mn-ea"/>
                <a:cs typeface="+mn-ea"/>
              </a:rPr>
              <a:t>传感器数据</a:t>
            </a:r>
            <a:r>
              <a:rPr lang="en-US" altLang="zh-CN" sz="1400" dirty="0">
                <a:latin typeface="+mn-ea"/>
                <a:cs typeface="+mn-ea"/>
              </a:rPr>
              <a:t>", "</a:t>
            </a:r>
            <a:r>
              <a:rPr lang="zh-CN" altLang="en-US" sz="1400" dirty="0">
                <a:latin typeface="+mn-ea"/>
                <a:cs typeface="+mn-ea"/>
              </a:rPr>
              <a:t>电流数据</a:t>
            </a:r>
            <a:r>
              <a:rPr lang="en-US" altLang="zh-CN" sz="1400" dirty="0">
                <a:latin typeface="+mn-ea"/>
                <a:cs typeface="+mn-ea"/>
              </a:rPr>
              <a:t>", "</a:t>
            </a:r>
            <a:r>
              <a:rPr lang="zh-CN" altLang="en-US" sz="1400" dirty="0">
                <a:latin typeface="+mn-ea"/>
                <a:cs typeface="+mn-ea"/>
              </a:rPr>
              <a:t>温度数据</a:t>
            </a:r>
            <a:r>
              <a:rPr lang="en-US" altLang="zh-CN" sz="1400" dirty="0">
                <a:latin typeface="+mn-ea"/>
                <a:cs typeface="+mn-ea"/>
              </a:rPr>
              <a:t>", "</a:t>
            </a:r>
            <a:r>
              <a:rPr lang="zh-CN" altLang="en-US" sz="1400" dirty="0">
                <a:latin typeface="+mn-ea"/>
                <a:cs typeface="+mn-ea"/>
              </a:rPr>
              <a:t>外编位置数据</a:t>
            </a:r>
            <a:r>
              <a:rPr lang="en-US" altLang="zh-CN" sz="1400" dirty="0">
                <a:latin typeface="+mn-ea"/>
                <a:cs typeface="+mn-ea"/>
              </a:rPr>
              <a:t>", "</a:t>
            </a:r>
            <a:r>
              <a:rPr lang="zh-CN" altLang="en-US" sz="1400" dirty="0">
                <a:latin typeface="+mn-ea"/>
                <a:cs typeface="+mn-ea"/>
              </a:rPr>
              <a:t>指令位置数据</a:t>
            </a:r>
            <a:r>
              <a:rPr lang="en-US" altLang="zh-CN" sz="1400" dirty="0">
                <a:latin typeface="+mn-ea"/>
                <a:cs typeface="+mn-ea"/>
              </a:rPr>
              <a:t>","</a:t>
            </a:r>
            <a:r>
              <a:rPr lang="zh-CN" altLang="en-US" sz="1400" dirty="0">
                <a:latin typeface="+mn-ea"/>
                <a:cs typeface="+mn-ea"/>
              </a:rPr>
              <a:t>轴外力数据</a:t>
            </a:r>
            <a:r>
              <a:rPr lang="en-US" altLang="zh-CN" sz="1400" dirty="0">
                <a:latin typeface="+mn-ea"/>
                <a:cs typeface="+mn-ea"/>
              </a:rPr>
              <a:t>"8</a:t>
            </a:r>
            <a:r>
              <a:rPr lang="zh-CN" altLang="en-US" sz="1400" dirty="0">
                <a:latin typeface="+mn-ea"/>
                <a:cs typeface="+mn-ea"/>
              </a:rPr>
              <a:t>种数据）</a:t>
            </a:r>
            <a:endParaRPr lang="zh-CN" altLang="en-US" sz="1400" dirty="0">
              <a:latin typeface="+mn-ea"/>
              <a:cs typeface="+mn-ea"/>
            </a:endParaRPr>
          </a:p>
          <a:p>
            <a:pPr indent="0" algn="l" fontAlgn="auto">
              <a:lnSpc>
                <a:spcPct val="150000"/>
              </a:lnSpc>
            </a:pPr>
            <a:endParaRPr lang="zh-CN" altLang="en-US" sz="1400" dirty="0"/>
          </a:p>
          <a:p>
            <a:pPr indent="0" algn="l" fontAlgn="auto">
              <a:lnSpc>
                <a:spcPct val="150000"/>
              </a:lnSpc>
            </a:pPr>
            <a:r>
              <a:rPr lang="zh-CN" altLang="en-US" sz="1400" b="1" dirty="0"/>
              <a:t>位置数据：</a:t>
            </a:r>
            <a:r>
              <a:rPr lang="zh-CN" altLang="en-US" sz="1400" dirty="0"/>
              <a:t>电机侧内编码器值转换的关节角度</a:t>
            </a:r>
            <a:endParaRPr lang="zh-CN" altLang="en-US" sz="1400" dirty="0"/>
          </a:p>
          <a:p>
            <a:pPr indent="0" algn="l" fontAlgn="auto">
              <a:lnSpc>
                <a:spcPct val="150000"/>
              </a:lnSpc>
            </a:pPr>
            <a:r>
              <a:rPr lang="zh-CN" altLang="en-US" sz="1400" b="1" dirty="0"/>
              <a:t>传感器数据：</a:t>
            </a:r>
            <a:r>
              <a:rPr lang="zh-CN" altLang="en-US" sz="1400" dirty="0"/>
              <a:t>传感器扭矩值（常用）</a:t>
            </a:r>
            <a:endParaRPr lang="zh-CN" altLang="en-US" sz="1400" dirty="0"/>
          </a:p>
          <a:p>
            <a:pPr indent="0" algn="l" fontAlgn="auto">
              <a:lnSpc>
                <a:spcPct val="150000"/>
              </a:lnSpc>
            </a:pPr>
            <a:r>
              <a:rPr lang="zh-CN" altLang="en-US" sz="1400" b="1" dirty="0"/>
              <a:t>电流数据：</a:t>
            </a:r>
            <a:r>
              <a:rPr lang="zh-CN" altLang="en-US" sz="1400" dirty="0"/>
              <a:t>伺服电机电流值</a:t>
            </a:r>
            <a:endParaRPr lang="zh-CN" altLang="en-US" sz="1400" dirty="0"/>
          </a:p>
          <a:p>
            <a:pPr indent="0" algn="l" fontAlgn="auto">
              <a:lnSpc>
                <a:spcPct val="150000"/>
              </a:lnSpc>
            </a:pPr>
            <a:r>
              <a:rPr lang="zh-CN" altLang="en-US" sz="1400" b="1" dirty="0"/>
              <a:t>外编码器数据</a:t>
            </a:r>
            <a:r>
              <a:rPr lang="zh-CN" altLang="en-US" sz="1400" dirty="0"/>
              <a:t>：轴侧的编码器数据</a:t>
            </a:r>
            <a:endParaRPr lang="zh-CN" altLang="en-US" sz="1400" dirty="0"/>
          </a:p>
          <a:p>
            <a:pPr indent="0" algn="l" fontAlgn="auto">
              <a:lnSpc>
                <a:spcPct val="150000"/>
              </a:lnSpc>
            </a:pPr>
            <a:r>
              <a:rPr lang="zh-CN" altLang="en-US" sz="1400" b="1" dirty="0"/>
              <a:t>轴外力数据：</a:t>
            </a:r>
            <a:r>
              <a:rPr lang="zh-CN" altLang="en-US" sz="1400" dirty="0"/>
              <a:t>轴所受外力估计值</a:t>
            </a:r>
            <a:endParaRPr lang="zh-CN" altLang="en-US" sz="1400" dirty="0"/>
          </a:p>
        </p:txBody>
      </p:sp>
      <p:pic>
        <p:nvPicPr>
          <p:cNvPr id="8" name="图片 7"/>
          <p:cNvPicPr>
            <a:picLocks noChangeAspect="1"/>
          </p:cNvPicPr>
          <p:nvPr/>
        </p:nvPicPr>
        <p:blipFill>
          <a:blip r:embed="rId1"/>
          <a:stretch>
            <a:fillRect/>
          </a:stretch>
        </p:blipFill>
        <p:spPr>
          <a:xfrm>
            <a:off x="5303520" y="2780665"/>
            <a:ext cx="6322695" cy="3392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sz="2400" dirty="0">
                <a:latin typeface="+mn-ea"/>
                <a:ea typeface="+mn-ea"/>
              </a:rPr>
              <a:t>1-5 </a:t>
            </a:r>
            <a:r>
              <a:rPr lang="zh-CN" altLang="en-US" sz="2400" dirty="0">
                <a:latin typeface="+mn-ea"/>
                <a:ea typeface="+mn-ea"/>
              </a:rPr>
              <a:t>电机内外编码器清零和编码器清错</a:t>
            </a:r>
            <a:endParaRPr lang="zh-CN" altLang="en-US" sz="2400" dirty="0">
              <a:latin typeface="+mn-ea"/>
              <a:ea typeface="+mn-ea"/>
            </a:endParaRPr>
          </a:p>
        </p:txBody>
      </p:sp>
      <p:sp>
        <p:nvSpPr>
          <p:cNvPr id="3" name="文本框 2"/>
          <p:cNvSpPr txBox="1"/>
          <p:nvPr/>
        </p:nvSpPr>
        <p:spPr>
          <a:xfrm>
            <a:off x="573405" y="1124585"/>
            <a:ext cx="10658475" cy="2678430"/>
          </a:xfrm>
          <a:prstGeom prst="rect">
            <a:avLst/>
          </a:prstGeom>
          <a:noFill/>
        </p:spPr>
        <p:txBody>
          <a:bodyPr wrap="square" rtlCol="0">
            <a:noAutofit/>
          </a:bodyPr>
          <a:p>
            <a:pPr indent="0" fontAlgn="auto">
              <a:lnSpc>
                <a:spcPct val="150000"/>
              </a:lnSpc>
            </a:pPr>
            <a:r>
              <a:rPr lang="zh-CN" altLang="en-US" sz="1400" b="1"/>
              <a:t>清零和清错：</a:t>
            </a:r>
            <a:r>
              <a:rPr lang="zh-CN" altLang="en-US" sz="1400">
                <a:latin typeface="+mn-ea"/>
                <a:cs typeface="+mn-ea"/>
              </a:rPr>
              <a:t>电机的编码器（内编）和外编码器都可实现清零功能，内部编码器可实现清错功能，两个功能都需要</a:t>
            </a:r>
            <a:r>
              <a:rPr lang="zh-CN" altLang="en-US" sz="1400">
                <a:solidFill>
                  <a:srgbClr val="FF0000"/>
                </a:solidFill>
                <a:latin typeface="+mn-ea"/>
                <a:cs typeface="+mn-ea"/>
              </a:rPr>
              <a:t>机械臂在零点位置且下使能</a:t>
            </a:r>
            <a:r>
              <a:rPr lang="en-US" altLang="zh-CN" sz="1400">
                <a:solidFill>
                  <a:srgbClr val="FF0000"/>
                </a:solidFill>
                <a:latin typeface="+mn-ea"/>
                <a:cs typeface="+mn-ea"/>
              </a:rPr>
              <a:t>/</a:t>
            </a:r>
            <a:r>
              <a:rPr lang="zh-CN" altLang="en-US" sz="1400">
                <a:solidFill>
                  <a:srgbClr val="FF0000"/>
                </a:solidFill>
                <a:latin typeface="+mn-ea"/>
                <a:cs typeface="+mn-ea"/>
              </a:rPr>
              <a:t>复位状态下</a:t>
            </a:r>
            <a:r>
              <a:rPr lang="zh-CN" altLang="en-US" sz="1400">
                <a:latin typeface="+mn-ea"/>
                <a:cs typeface="+mn-ea"/>
              </a:rPr>
              <a:t>使用，以左臂为例：</a:t>
            </a:r>
            <a:endParaRPr lang="zh-CN" altLang="en-US" sz="1400">
              <a:latin typeface="+mn-ea"/>
              <a:cs typeface="+mn-ea"/>
            </a:endParaRPr>
          </a:p>
          <a:p>
            <a:pPr indent="0" fontAlgn="auto">
              <a:lnSpc>
                <a:spcPct val="150000"/>
              </a:lnSpc>
            </a:pPr>
            <a:r>
              <a:rPr lang="zh-CN" altLang="en-US" sz="1400" b="1">
                <a:latin typeface="+mn-ea"/>
                <a:cs typeface="+mn-ea"/>
              </a:rPr>
              <a:t>电机的编码器（内编）清零步骤：</a:t>
            </a:r>
            <a:r>
              <a:rPr lang="zh-CN" altLang="en-US" sz="1400">
                <a:latin typeface="+mn-ea"/>
                <a:cs typeface="+mn-ea"/>
              </a:rPr>
              <a:t>①通过下拉框选择要清零的轴</a:t>
            </a:r>
            <a:r>
              <a:rPr lang="en-US" altLang="zh-CN" sz="1400">
                <a:latin typeface="+mn-ea"/>
                <a:cs typeface="+mn-ea"/>
              </a:rPr>
              <a:t>/</a:t>
            </a:r>
            <a:r>
              <a:rPr lang="zh-CN" altLang="en-US" sz="1400">
                <a:latin typeface="+mn-ea"/>
                <a:cs typeface="+mn-ea"/>
              </a:rPr>
              <a:t>关节（对应图内红色文字</a:t>
            </a:r>
            <a:r>
              <a:rPr lang="en-US" altLang="zh-CN" sz="1400">
                <a:latin typeface="+mn-ea"/>
                <a:cs typeface="+mn-ea"/>
              </a:rPr>
              <a:t>1</a:t>
            </a:r>
            <a:r>
              <a:rPr lang="zh-CN" altLang="en-US" sz="1400">
                <a:latin typeface="+mn-ea"/>
                <a:cs typeface="+mn-ea"/>
              </a:rPr>
              <a:t>）；②点击电机内编按钮对选定轴的编码器值清零操作（对应图内红色文字</a:t>
            </a:r>
            <a:r>
              <a:rPr lang="en-US" altLang="zh-CN" sz="1400">
                <a:latin typeface="+mn-ea"/>
                <a:cs typeface="+mn-ea"/>
              </a:rPr>
              <a:t>2</a:t>
            </a:r>
            <a:r>
              <a:rPr lang="zh-CN" altLang="en-US" sz="1400">
                <a:latin typeface="+mn-ea"/>
                <a:cs typeface="+mn-ea"/>
              </a:rPr>
              <a:t>）。</a:t>
            </a:r>
            <a:endParaRPr lang="zh-CN" altLang="en-US" sz="1400">
              <a:latin typeface="+mn-ea"/>
              <a:cs typeface="+mn-ea"/>
            </a:endParaRPr>
          </a:p>
          <a:p>
            <a:pPr indent="0" fontAlgn="auto">
              <a:lnSpc>
                <a:spcPct val="150000"/>
              </a:lnSpc>
            </a:pPr>
            <a:r>
              <a:rPr lang="zh-CN" altLang="en-US" sz="1400" b="1">
                <a:latin typeface="+mn-ea"/>
                <a:cs typeface="+mn-ea"/>
              </a:rPr>
              <a:t>电机的外部编码器清零步骤：</a:t>
            </a:r>
            <a:r>
              <a:rPr lang="zh-CN" altLang="en-US" sz="1400">
                <a:latin typeface="+mn-ea"/>
                <a:cs typeface="+mn-ea"/>
              </a:rPr>
              <a:t>①通过下拉框选择要清零的轴</a:t>
            </a:r>
            <a:r>
              <a:rPr lang="en-US" altLang="zh-CN" sz="1400">
                <a:latin typeface="+mn-ea"/>
                <a:cs typeface="+mn-ea"/>
              </a:rPr>
              <a:t>/</a:t>
            </a:r>
            <a:r>
              <a:rPr lang="zh-CN" altLang="en-US" sz="1400">
                <a:latin typeface="+mn-ea"/>
                <a:cs typeface="+mn-ea"/>
              </a:rPr>
              <a:t>关节（对应图内红色文字</a:t>
            </a:r>
            <a:r>
              <a:rPr lang="en-US" altLang="zh-CN" sz="1400">
                <a:latin typeface="+mn-ea"/>
                <a:cs typeface="+mn-ea"/>
              </a:rPr>
              <a:t>1</a:t>
            </a:r>
            <a:r>
              <a:rPr lang="zh-CN" altLang="en-US" sz="1400">
                <a:latin typeface="+mn-ea"/>
                <a:cs typeface="+mn-ea"/>
              </a:rPr>
              <a:t>）；②点击电机外编按钮对选定轴的外部编码器值清零操作（对应图内红色文字</a:t>
            </a:r>
            <a:r>
              <a:rPr lang="en-US" altLang="zh-CN" sz="1400">
                <a:latin typeface="+mn-ea"/>
                <a:cs typeface="+mn-ea"/>
              </a:rPr>
              <a:t>3</a:t>
            </a:r>
            <a:r>
              <a:rPr lang="zh-CN" altLang="en-US" sz="1400">
                <a:latin typeface="+mn-ea"/>
                <a:cs typeface="+mn-ea"/>
              </a:rPr>
              <a:t>）。</a:t>
            </a:r>
            <a:endParaRPr lang="zh-CN" altLang="en-US" sz="1400">
              <a:latin typeface="+mn-ea"/>
              <a:cs typeface="+mn-ea"/>
            </a:endParaRPr>
          </a:p>
          <a:p>
            <a:pPr indent="0" fontAlgn="auto">
              <a:lnSpc>
                <a:spcPct val="150000"/>
              </a:lnSpc>
            </a:pPr>
            <a:r>
              <a:rPr lang="zh-CN" altLang="en-US" sz="1400" b="1">
                <a:latin typeface="+mn-ea"/>
                <a:cs typeface="+mn-ea"/>
              </a:rPr>
              <a:t>电机的编码器清错步骤：</a:t>
            </a:r>
            <a:r>
              <a:rPr lang="zh-CN" altLang="en-US" sz="1400">
                <a:latin typeface="+mn-ea"/>
                <a:cs typeface="+mn-ea"/>
              </a:rPr>
              <a:t>①通过下拉框选择要清零的轴</a:t>
            </a:r>
            <a:r>
              <a:rPr lang="en-US" altLang="zh-CN" sz="1400">
                <a:latin typeface="+mn-ea"/>
                <a:cs typeface="+mn-ea"/>
              </a:rPr>
              <a:t>/</a:t>
            </a:r>
            <a:r>
              <a:rPr lang="zh-CN" altLang="en-US" sz="1400">
                <a:latin typeface="+mn-ea"/>
                <a:cs typeface="+mn-ea"/>
              </a:rPr>
              <a:t>关节（对应图内红色文字</a:t>
            </a:r>
            <a:r>
              <a:rPr lang="en-US" altLang="zh-CN" sz="1400">
                <a:latin typeface="+mn-ea"/>
                <a:cs typeface="+mn-ea"/>
              </a:rPr>
              <a:t>1</a:t>
            </a:r>
            <a:r>
              <a:rPr lang="zh-CN" altLang="en-US" sz="1400">
                <a:latin typeface="+mn-ea"/>
                <a:cs typeface="+mn-ea"/>
              </a:rPr>
              <a:t>）；②点击编码器清错按钮对选定轴的编码器值清错（对应图内红色文字</a:t>
            </a:r>
            <a:r>
              <a:rPr lang="en-US" altLang="zh-CN" sz="1400">
                <a:latin typeface="+mn-ea"/>
                <a:cs typeface="+mn-ea"/>
              </a:rPr>
              <a:t>4</a:t>
            </a:r>
            <a:r>
              <a:rPr lang="zh-CN" altLang="en-US" sz="1200">
                <a:latin typeface="+mn-ea"/>
                <a:cs typeface="+mn-ea"/>
              </a:rPr>
              <a:t>）。</a:t>
            </a:r>
            <a:endParaRPr lang="zh-CN" altLang="en-US" sz="1200">
              <a:latin typeface="+mn-ea"/>
              <a:cs typeface="+mn-ea"/>
            </a:endParaRPr>
          </a:p>
        </p:txBody>
      </p:sp>
      <p:pic>
        <p:nvPicPr>
          <p:cNvPr id="4" name="图片 3"/>
          <p:cNvPicPr>
            <a:picLocks noChangeAspect="1"/>
          </p:cNvPicPr>
          <p:nvPr/>
        </p:nvPicPr>
        <p:blipFill>
          <a:blip r:embed="rId1"/>
          <a:stretch>
            <a:fillRect/>
          </a:stretch>
        </p:blipFill>
        <p:spPr>
          <a:xfrm>
            <a:off x="3575685" y="3667125"/>
            <a:ext cx="4982210" cy="2680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sz="2400" dirty="0">
                <a:latin typeface="+mn-ea"/>
                <a:ea typeface="+mn-ea"/>
              </a:rPr>
              <a:t>1-5</a:t>
            </a:r>
            <a:r>
              <a:rPr lang="zh-CN" altLang="en-US" sz="2400" dirty="0">
                <a:latin typeface="+mn-ea"/>
                <a:ea typeface="+mn-ea"/>
              </a:rPr>
              <a:t> </a:t>
            </a:r>
            <a:r>
              <a:rPr lang="zh-CN" altLang="en-US" sz="2400" dirty="0">
                <a:latin typeface="+mn-ea"/>
                <a:ea typeface="+mn-ea"/>
                <a:sym typeface="+mn-ea"/>
              </a:rPr>
              <a:t>电机内外编码器清零和编码器清错</a:t>
            </a:r>
            <a:endParaRPr lang="zh-CN" altLang="en-US" sz="2400" dirty="0">
              <a:latin typeface="+mn-ea"/>
              <a:ea typeface="+mn-ea"/>
            </a:endParaRPr>
          </a:p>
        </p:txBody>
      </p:sp>
      <p:sp>
        <p:nvSpPr>
          <p:cNvPr id="7" name="文本框 6"/>
          <p:cNvSpPr txBox="1"/>
          <p:nvPr/>
        </p:nvSpPr>
        <p:spPr>
          <a:xfrm>
            <a:off x="695325" y="1052830"/>
            <a:ext cx="10865485" cy="1383665"/>
          </a:xfrm>
          <a:prstGeom prst="rect">
            <a:avLst/>
          </a:prstGeom>
          <a:noFill/>
        </p:spPr>
        <p:txBody>
          <a:bodyPr wrap="square" rtlCol="0">
            <a:spAutoFit/>
          </a:bodyPr>
          <a:lstStyle/>
          <a:p>
            <a:pPr indent="0" algn="l" fontAlgn="auto">
              <a:lnSpc>
                <a:spcPct val="150000"/>
              </a:lnSpc>
            </a:pPr>
            <a:r>
              <a:rPr lang="zh-CN" altLang="en-US" sz="1400" dirty="0"/>
              <a:t>首次启动控制器并连接控制器后，</a:t>
            </a:r>
            <a:r>
              <a:rPr lang="zh-CN" altLang="en-US" sz="1400" dirty="0">
                <a:sym typeface="+mn-ea"/>
              </a:rPr>
              <a:t>在机器人的机械零点位置时，</a:t>
            </a:r>
            <a:r>
              <a:rPr lang="zh-CN" altLang="en-US" sz="1400" dirty="0"/>
              <a:t>切换查看</a:t>
            </a:r>
            <a:r>
              <a:rPr lang="en-US" altLang="zh-CN" sz="1400" dirty="0"/>
              <a:t> “</a:t>
            </a:r>
            <a:r>
              <a:rPr lang="zh-CN" altLang="en-US" sz="1400" dirty="0"/>
              <a:t>位置数据</a:t>
            </a:r>
            <a:r>
              <a:rPr lang="en-US" altLang="zh-CN" sz="1400" dirty="0"/>
              <a:t>”</a:t>
            </a:r>
            <a:r>
              <a:rPr lang="zh-CN" altLang="en-US" sz="1400" dirty="0"/>
              <a:t>，如果机器人实际位置与当前位置显示位置数据不一致，应进行内外编码器清零</a:t>
            </a:r>
            <a:r>
              <a:rPr lang="zh-CN" altLang="en-US" sz="1400" dirty="0"/>
              <a:t>操作；编号从</a:t>
            </a:r>
            <a:r>
              <a:rPr lang="en-US" altLang="zh-CN" sz="1400" dirty="0">
                <a:latin typeface="+mn-ea"/>
                <a:cs typeface="+mn-ea"/>
              </a:rPr>
              <a:t>0</a:t>
            </a:r>
            <a:r>
              <a:rPr lang="zh-CN" altLang="en-US" sz="1400" dirty="0">
                <a:latin typeface="+mn-ea"/>
                <a:cs typeface="+mn-ea"/>
              </a:rPr>
              <a:t>开始</a:t>
            </a:r>
            <a:r>
              <a:rPr lang="en-US" altLang="zh-CN" sz="1400" dirty="0">
                <a:latin typeface="+mn-ea"/>
                <a:cs typeface="+mn-ea"/>
              </a:rPr>
              <a:t>6</a:t>
            </a:r>
            <a:r>
              <a:rPr lang="zh-CN" altLang="en-US" sz="1400" dirty="0">
                <a:latin typeface="+mn-ea"/>
                <a:cs typeface="+mn-ea"/>
              </a:rPr>
              <a:t>结束依次对应</a:t>
            </a:r>
            <a:r>
              <a:rPr lang="en-US" altLang="zh-CN" sz="1400" dirty="0">
                <a:latin typeface="+mn-ea"/>
                <a:cs typeface="+mn-ea"/>
              </a:rPr>
              <a:t>1</a:t>
            </a:r>
            <a:r>
              <a:rPr lang="zh-CN" altLang="en-US" sz="1400" dirty="0">
                <a:latin typeface="+mn-ea"/>
                <a:cs typeface="+mn-ea"/>
              </a:rPr>
              <a:t>轴到</a:t>
            </a:r>
            <a:r>
              <a:rPr lang="en-US" altLang="zh-CN" sz="1400" dirty="0">
                <a:latin typeface="+mn-ea"/>
                <a:cs typeface="+mn-ea"/>
              </a:rPr>
              <a:t>7</a:t>
            </a:r>
            <a:r>
              <a:rPr lang="zh-CN" altLang="en-US" sz="1400" dirty="0">
                <a:latin typeface="+mn-ea"/>
                <a:cs typeface="+mn-ea"/>
              </a:rPr>
              <a:t>轴。</a:t>
            </a:r>
            <a:endParaRPr lang="zh-CN" altLang="en-US" sz="1400" dirty="0">
              <a:latin typeface="+mn-ea"/>
              <a:cs typeface="+mn-ea"/>
            </a:endParaRPr>
          </a:p>
          <a:p>
            <a:pPr indent="0" algn="l" fontAlgn="auto">
              <a:lnSpc>
                <a:spcPct val="150000"/>
              </a:lnSpc>
            </a:pPr>
            <a:r>
              <a:rPr lang="zh-CN" altLang="en-US" sz="1400" b="1" dirty="0"/>
              <a:t>修改方法</a:t>
            </a:r>
            <a:r>
              <a:rPr lang="zh-CN" altLang="en-US" sz="1400" dirty="0"/>
              <a:t>：取对应的轴的值清零（</a:t>
            </a:r>
            <a:r>
              <a:rPr lang="zh-CN" altLang="en-US" sz="1400">
                <a:solidFill>
                  <a:srgbClr val="FF0000"/>
                </a:solidFill>
                <a:latin typeface="+mn-ea"/>
                <a:cs typeface="+mn-ea"/>
                <a:sym typeface="+mn-ea"/>
              </a:rPr>
              <a:t>机械臂在零点位置且下使能</a:t>
            </a:r>
            <a:r>
              <a:rPr lang="en-US" altLang="zh-CN" sz="1400">
                <a:solidFill>
                  <a:srgbClr val="FF0000"/>
                </a:solidFill>
                <a:latin typeface="+mn-ea"/>
                <a:cs typeface="+mn-ea"/>
                <a:sym typeface="+mn-ea"/>
              </a:rPr>
              <a:t>/</a:t>
            </a:r>
            <a:r>
              <a:rPr lang="zh-CN" altLang="en-US" sz="1400">
                <a:solidFill>
                  <a:srgbClr val="FF0000"/>
                </a:solidFill>
                <a:latin typeface="+mn-ea"/>
                <a:cs typeface="+mn-ea"/>
                <a:sym typeface="+mn-ea"/>
              </a:rPr>
              <a:t>复位状态下才可清零</a:t>
            </a:r>
            <a:r>
              <a:rPr lang="zh-CN" altLang="en-US" sz="1400" dirty="0"/>
              <a:t>）。</a:t>
            </a:r>
            <a:endParaRPr lang="zh-CN" altLang="en-US" sz="1400" dirty="0"/>
          </a:p>
          <a:p>
            <a:pPr indent="0" algn="l" fontAlgn="auto">
              <a:lnSpc>
                <a:spcPct val="150000"/>
              </a:lnSpc>
            </a:pPr>
            <a:r>
              <a:rPr lang="zh-CN" altLang="en-US" sz="1400" dirty="0">
                <a:solidFill>
                  <a:schemeClr val="tx1"/>
                </a:solidFill>
              </a:rPr>
              <a:t>注意：</a:t>
            </a:r>
            <a:r>
              <a:rPr lang="zh-CN" altLang="en-US" sz="1400" dirty="0"/>
              <a:t>日常调试中注意零点编码器值是否正常，如不正常，机械臂应</a:t>
            </a:r>
            <a:r>
              <a:rPr lang="zh-CN" altLang="en-US" sz="1400" dirty="0">
                <a:solidFill>
                  <a:srgbClr val="FF0000"/>
                </a:solidFill>
              </a:rPr>
              <a:t>回到机械零点位置</a:t>
            </a:r>
            <a:r>
              <a:rPr lang="zh-CN" altLang="en-US" sz="1400" dirty="0"/>
              <a:t>后，进行内外编码器</a:t>
            </a:r>
            <a:r>
              <a:rPr lang="zh-CN" altLang="en-US" sz="1400" dirty="0"/>
              <a:t>清零。</a:t>
            </a:r>
            <a:endParaRPr lang="en-US" altLang="zh-CN" sz="1400" dirty="0"/>
          </a:p>
        </p:txBody>
      </p:sp>
      <p:pic>
        <p:nvPicPr>
          <p:cNvPr id="3" name="图片 2"/>
          <p:cNvPicPr>
            <a:picLocks noChangeAspect="1"/>
          </p:cNvPicPr>
          <p:nvPr/>
        </p:nvPicPr>
        <p:blipFill>
          <a:blip r:embed="rId1"/>
          <a:stretch>
            <a:fillRect/>
          </a:stretch>
        </p:blipFill>
        <p:spPr>
          <a:xfrm>
            <a:off x="1055370" y="2708910"/>
            <a:ext cx="4641850" cy="3522345"/>
          </a:xfrm>
          <a:prstGeom prst="rect">
            <a:avLst/>
          </a:prstGeom>
        </p:spPr>
      </p:pic>
      <p:pic>
        <p:nvPicPr>
          <p:cNvPr id="4" name="图片 3"/>
          <p:cNvPicPr>
            <a:picLocks noChangeAspect="1"/>
          </p:cNvPicPr>
          <p:nvPr/>
        </p:nvPicPr>
        <p:blipFill>
          <a:blip r:embed="rId2"/>
          <a:stretch>
            <a:fillRect/>
          </a:stretch>
        </p:blipFill>
        <p:spPr>
          <a:xfrm>
            <a:off x="6080760" y="2708910"/>
            <a:ext cx="4746625" cy="3498850"/>
          </a:xfrm>
          <a:prstGeom prst="rect">
            <a:avLst/>
          </a:prstGeom>
        </p:spPr>
      </p:pic>
    </p:spTree>
  </p:cSld>
  <p:clrMapOvr>
    <a:masterClrMapping/>
  </p:clrMapOvr>
</p:sld>
</file>

<file path=ppt/theme/theme1.xml><?xml version="1.0" encoding="utf-8"?>
<a:theme xmlns:a="http://schemas.openxmlformats.org/drawingml/2006/main" name="天机">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自定义 1">
      <a:majorFont>
        <a:latin typeface="Calibri Light"/>
        <a:ea typeface="微软雅黑"/>
        <a:cs typeface=""/>
      </a:majorFont>
      <a:minorFont>
        <a:latin typeface="Calibri"/>
        <a:ea typeface="微软雅黑"/>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7674</Words>
  <Application>WPS 演示</Application>
  <PresentationFormat>宽屏</PresentationFormat>
  <Paragraphs>269</Paragraphs>
  <Slides>48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Arial</vt:lpstr>
      <vt:lpstr>宋体</vt:lpstr>
      <vt:lpstr>Wingdings</vt:lpstr>
      <vt:lpstr>微软雅黑</vt:lpstr>
      <vt:lpstr>Meiryo UI</vt:lpstr>
      <vt:lpstr>Yu Gothic UI</vt:lpstr>
      <vt:lpstr>メイリオ</vt:lpstr>
      <vt:lpstr>Calibri</vt:lpstr>
      <vt:lpstr>Arial Unicode MS</vt:lpstr>
      <vt:lpstr>天机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cavi</dc:creator>
  <cp:lastModifiedBy>修</cp:lastModifiedBy>
  <cp:revision>1216</cp:revision>
  <dcterms:created xsi:type="dcterms:W3CDTF">2017-03-03T04:01:00Z</dcterms:created>
  <dcterms:modified xsi:type="dcterms:W3CDTF">2026-01-15T08:42:06Z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29D0B7744C6C43E2ABC174D2F5DFA619_13</vt:lpwstr>
  </property>
</Properties>
</file>